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0"/>
  </p:notesMasterIdLst>
  <p:handoutMasterIdLst>
    <p:handoutMasterId r:id="rId51"/>
  </p:handoutMasterIdLst>
  <p:sldIdLst>
    <p:sldId id="256" r:id="rId3"/>
    <p:sldId id="320" r:id="rId4"/>
    <p:sldId id="257" r:id="rId5"/>
    <p:sldId id="286" r:id="rId6"/>
    <p:sldId id="258" r:id="rId7"/>
    <p:sldId id="266" r:id="rId8"/>
    <p:sldId id="267" r:id="rId9"/>
    <p:sldId id="296" r:id="rId10"/>
    <p:sldId id="297" r:id="rId11"/>
    <p:sldId id="279" r:id="rId12"/>
    <p:sldId id="281" r:id="rId13"/>
    <p:sldId id="321" r:id="rId14"/>
    <p:sldId id="302" r:id="rId15"/>
    <p:sldId id="303" r:id="rId16"/>
    <p:sldId id="304" r:id="rId17"/>
    <p:sldId id="305" r:id="rId18"/>
    <p:sldId id="306" r:id="rId19"/>
    <p:sldId id="307" r:id="rId20"/>
    <p:sldId id="308" r:id="rId21"/>
    <p:sldId id="261" r:id="rId22"/>
    <p:sldId id="271" r:id="rId23"/>
    <p:sldId id="310" r:id="rId24"/>
    <p:sldId id="270" r:id="rId25"/>
    <p:sldId id="274" r:id="rId26"/>
    <p:sldId id="311" r:id="rId27"/>
    <p:sldId id="312" r:id="rId28"/>
    <p:sldId id="314" r:id="rId29"/>
    <p:sldId id="322" r:id="rId30"/>
    <p:sldId id="268" r:id="rId31"/>
    <p:sldId id="269" r:id="rId32"/>
    <p:sldId id="315" r:id="rId33"/>
    <p:sldId id="301" r:id="rId34"/>
    <p:sldId id="289" r:id="rId35"/>
    <p:sldId id="316" r:id="rId36"/>
    <p:sldId id="318" r:id="rId37"/>
    <p:sldId id="317" r:id="rId38"/>
    <p:sldId id="280" r:id="rId39"/>
    <p:sldId id="282" r:id="rId40"/>
    <p:sldId id="264" r:id="rId41"/>
    <p:sldId id="278" r:id="rId42"/>
    <p:sldId id="319" r:id="rId43"/>
    <p:sldId id="283" r:id="rId44"/>
    <p:sldId id="284" r:id="rId45"/>
    <p:sldId id="285" r:id="rId46"/>
    <p:sldId id="277" r:id="rId47"/>
    <p:sldId id="276" r:id="rId48"/>
    <p:sldId id="265" r:id="rId4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7620"/>
    <a:srgbClr val="CC0066"/>
    <a:srgbClr val="027FD4"/>
    <a:srgbClr val="00C85A"/>
    <a:srgbClr val="FF9900"/>
    <a:srgbClr val="000000"/>
    <a:srgbClr val="FF0066"/>
    <a:srgbClr val="0A6192"/>
    <a:srgbClr val="0C72AA"/>
    <a:srgbClr val="09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4" autoAdjust="0"/>
  </p:normalViewPr>
  <p:slideViewPr>
    <p:cSldViewPr>
      <p:cViewPr varScale="1">
        <p:scale>
          <a:sx n="105" d="100"/>
          <a:sy n="105" d="100"/>
        </p:scale>
        <p:origin x="1782" y="96"/>
      </p:cViewPr>
      <p:guideLst>
        <p:guide orient="horz" pos="2160"/>
        <p:guide pos="2880"/>
      </p:guideLst>
    </p:cSldViewPr>
  </p:slideViewPr>
  <p:notesTextViewPr>
    <p:cViewPr>
      <p:scale>
        <a:sx n="1" d="1"/>
        <a:sy n="1" d="1"/>
      </p:scale>
      <p:origin x="0" y="0"/>
    </p:cViewPr>
  </p:notesTextViewPr>
  <p:sorterViewPr>
    <p:cViewPr>
      <p:scale>
        <a:sx n="175" d="100"/>
        <a:sy n="175" d="100"/>
      </p:scale>
      <p:origin x="0" y="4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77A4A8-CEC9-4026-A731-14D11306DCA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3133C6-B774-41C0-9AFD-24518072576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692DC84-8D52-4475-8A13-075DF9D4FC56}" type="datetimeFigureOut">
              <a:rPr lang="en-US" smtClean="0"/>
              <a:t>5/21/2025</a:t>
            </a:fld>
            <a:endParaRPr lang="en-US"/>
          </a:p>
        </p:txBody>
      </p:sp>
      <p:sp>
        <p:nvSpPr>
          <p:cNvPr id="4" name="Footer Placeholder 3">
            <a:extLst>
              <a:ext uri="{FF2B5EF4-FFF2-40B4-BE49-F238E27FC236}">
                <a16:creationId xmlns:a16="http://schemas.microsoft.com/office/drawing/2014/main" id="{4D43BAB3-6878-4274-8801-84805486602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DE28FC-B978-4563-B55F-82D615601E5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F7A937F-CE6E-4959-ACD3-E6605B70B032}" type="slidenum">
              <a:rPr lang="en-US" smtClean="0"/>
              <a:t>‹#›</a:t>
            </a:fld>
            <a:endParaRPr lang="en-US"/>
          </a:p>
        </p:txBody>
      </p:sp>
    </p:spTree>
    <p:extLst>
      <p:ext uri="{BB962C8B-B14F-4D97-AF65-F5344CB8AC3E}">
        <p14:creationId xmlns:p14="http://schemas.microsoft.com/office/powerpoint/2010/main" val="17871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588090-19A9-4F38-B6C5-F3492843EEE9}" type="datetimeFigureOut">
              <a:rPr lang="en-US" smtClean="0"/>
              <a:t>5/21/2025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749981-1E3D-44D2-AFEE-FE962FCC0FBD}" type="slidenum">
              <a:rPr lang="en-US" smtClean="0"/>
              <a:t>‹#›</a:t>
            </a:fld>
            <a:endParaRPr lang="en-US"/>
          </a:p>
        </p:txBody>
      </p:sp>
    </p:spTree>
    <p:extLst>
      <p:ext uri="{BB962C8B-B14F-4D97-AF65-F5344CB8AC3E}">
        <p14:creationId xmlns:p14="http://schemas.microsoft.com/office/powerpoint/2010/main" val="50809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749981-1E3D-44D2-AFEE-FE962FCC0FBD}" type="slidenum">
              <a:rPr lang="en-US" smtClean="0"/>
              <a:t>1</a:t>
            </a:fld>
            <a:endParaRPr lang="en-US"/>
          </a:p>
        </p:txBody>
      </p:sp>
    </p:spTree>
    <p:extLst>
      <p:ext uri="{BB962C8B-B14F-4D97-AF65-F5344CB8AC3E}">
        <p14:creationId xmlns:p14="http://schemas.microsoft.com/office/powerpoint/2010/main" val="3290567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LCSW-Sore throat was just a cold before, but now you wonder “is it cancer?” Walking into the clinic for your next scan can bring up feelings/thoughts you had when you were there before. If it helps, bring someone with you. Find a meditation or podcast you can listen to while you’re waiting for your turn. Make a list of your questions to keep them all together in one place. Take care of things you do have control over. </a:t>
            </a:r>
          </a:p>
        </p:txBody>
      </p:sp>
      <p:sp>
        <p:nvSpPr>
          <p:cNvPr id="4" name="Slide Number Placeholder 3"/>
          <p:cNvSpPr>
            <a:spLocks noGrp="1"/>
          </p:cNvSpPr>
          <p:nvPr>
            <p:ph type="sldNum" sz="quarter" idx="10"/>
          </p:nvPr>
        </p:nvSpPr>
        <p:spPr/>
        <p:txBody>
          <a:bodyPr/>
          <a:lstStyle/>
          <a:p>
            <a:fld id="{7E749981-1E3D-44D2-AFEE-FE962FCC0FBD}" type="slidenum">
              <a:rPr lang="en-US" smtClean="0"/>
              <a:t>10</a:t>
            </a:fld>
            <a:endParaRPr lang="en-US"/>
          </a:p>
        </p:txBody>
      </p:sp>
    </p:spTree>
    <p:extLst>
      <p:ext uri="{BB962C8B-B14F-4D97-AF65-F5344CB8AC3E}">
        <p14:creationId xmlns:p14="http://schemas.microsoft.com/office/powerpoint/2010/main" val="349968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LCSW-CALM and Headspace: https://healthy.kaiserpermanente.org/southern-california/health-wellness/mental-health/tools-resources/digital</a:t>
            </a:r>
          </a:p>
        </p:txBody>
      </p:sp>
      <p:sp>
        <p:nvSpPr>
          <p:cNvPr id="4" name="Slide Number Placeholder 3"/>
          <p:cNvSpPr>
            <a:spLocks noGrp="1"/>
          </p:cNvSpPr>
          <p:nvPr>
            <p:ph type="sldNum" sz="quarter" idx="10"/>
          </p:nvPr>
        </p:nvSpPr>
        <p:spPr/>
        <p:txBody>
          <a:bodyPr/>
          <a:lstStyle/>
          <a:p>
            <a:fld id="{7E749981-1E3D-44D2-AFEE-FE962FCC0FBD}" type="slidenum">
              <a:rPr lang="en-US" smtClean="0"/>
              <a:t>11</a:t>
            </a:fld>
            <a:endParaRPr lang="en-US"/>
          </a:p>
        </p:txBody>
      </p:sp>
    </p:spTree>
    <p:extLst>
      <p:ext uri="{BB962C8B-B14F-4D97-AF65-F5344CB8AC3E}">
        <p14:creationId xmlns:p14="http://schemas.microsoft.com/office/powerpoint/2010/main" val="3452269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12</a:t>
            </a:fld>
            <a:endParaRPr lang="en-US"/>
          </a:p>
        </p:txBody>
      </p:sp>
    </p:spTree>
    <p:extLst>
      <p:ext uri="{BB962C8B-B14F-4D97-AF65-F5344CB8AC3E}">
        <p14:creationId xmlns:p14="http://schemas.microsoft.com/office/powerpoint/2010/main" val="3603096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13</a:t>
            </a:fld>
            <a:endParaRPr lang="en-US"/>
          </a:p>
        </p:txBody>
      </p:sp>
    </p:spTree>
    <p:extLst>
      <p:ext uri="{BB962C8B-B14F-4D97-AF65-F5344CB8AC3E}">
        <p14:creationId xmlns:p14="http://schemas.microsoft.com/office/powerpoint/2010/main" val="93200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14</a:t>
            </a:fld>
            <a:endParaRPr lang="en-US"/>
          </a:p>
        </p:txBody>
      </p:sp>
    </p:spTree>
    <p:extLst>
      <p:ext uri="{BB962C8B-B14F-4D97-AF65-F5344CB8AC3E}">
        <p14:creationId xmlns:p14="http://schemas.microsoft.com/office/powerpoint/2010/main" val="1514516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15</a:t>
            </a:fld>
            <a:endParaRPr lang="en-US"/>
          </a:p>
        </p:txBody>
      </p:sp>
    </p:spTree>
    <p:extLst>
      <p:ext uri="{BB962C8B-B14F-4D97-AF65-F5344CB8AC3E}">
        <p14:creationId xmlns:p14="http://schemas.microsoft.com/office/powerpoint/2010/main" val="1808356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16</a:t>
            </a:fld>
            <a:endParaRPr lang="en-US"/>
          </a:p>
        </p:txBody>
      </p:sp>
    </p:spTree>
    <p:extLst>
      <p:ext uri="{BB962C8B-B14F-4D97-AF65-F5344CB8AC3E}">
        <p14:creationId xmlns:p14="http://schemas.microsoft.com/office/powerpoint/2010/main" val="216914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17</a:t>
            </a:fld>
            <a:endParaRPr lang="en-US"/>
          </a:p>
        </p:txBody>
      </p:sp>
    </p:spTree>
    <p:extLst>
      <p:ext uri="{BB962C8B-B14F-4D97-AF65-F5344CB8AC3E}">
        <p14:creationId xmlns:p14="http://schemas.microsoft.com/office/powerpoint/2010/main" val="3557707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RN</a:t>
            </a:r>
            <a:endParaRPr lang="en-US" dirty="0"/>
          </a:p>
        </p:txBody>
      </p:sp>
      <p:sp>
        <p:nvSpPr>
          <p:cNvPr id="4" name="Slide Number Placeholder 3"/>
          <p:cNvSpPr>
            <a:spLocks noGrp="1"/>
          </p:cNvSpPr>
          <p:nvPr>
            <p:ph type="sldNum" sz="quarter" idx="10"/>
          </p:nvPr>
        </p:nvSpPr>
        <p:spPr/>
        <p:txBody>
          <a:bodyPr/>
          <a:lstStyle/>
          <a:p>
            <a:fld id="{7E749981-1E3D-44D2-AFEE-FE962FCC0FBD}" type="slidenum">
              <a:rPr lang="en-US" smtClean="0"/>
              <a:t>18</a:t>
            </a:fld>
            <a:endParaRPr lang="en-US"/>
          </a:p>
        </p:txBody>
      </p:sp>
    </p:spTree>
    <p:extLst>
      <p:ext uri="{BB962C8B-B14F-4D97-AF65-F5344CB8AC3E}">
        <p14:creationId xmlns:p14="http://schemas.microsoft.com/office/powerpoint/2010/main" val="3232294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19</a:t>
            </a:fld>
            <a:endParaRPr lang="en-US"/>
          </a:p>
        </p:txBody>
      </p:sp>
    </p:spTree>
    <p:extLst>
      <p:ext uri="{BB962C8B-B14F-4D97-AF65-F5344CB8AC3E}">
        <p14:creationId xmlns:p14="http://schemas.microsoft.com/office/powerpoint/2010/main" val="30228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 and RN</a:t>
            </a:r>
          </a:p>
        </p:txBody>
      </p:sp>
      <p:sp>
        <p:nvSpPr>
          <p:cNvPr id="4" name="Slide Number Placeholder 3"/>
          <p:cNvSpPr>
            <a:spLocks noGrp="1"/>
          </p:cNvSpPr>
          <p:nvPr>
            <p:ph type="sldNum" sz="quarter" idx="10"/>
          </p:nvPr>
        </p:nvSpPr>
        <p:spPr/>
        <p:txBody>
          <a:bodyPr/>
          <a:lstStyle/>
          <a:p>
            <a:fld id="{7E749981-1E3D-44D2-AFEE-FE962FCC0FBD}" type="slidenum">
              <a:rPr lang="en-US" smtClean="0"/>
              <a:t>2</a:t>
            </a:fld>
            <a:endParaRPr lang="en-US"/>
          </a:p>
        </p:txBody>
      </p:sp>
    </p:spTree>
    <p:extLst>
      <p:ext uri="{BB962C8B-B14F-4D97-AF65-F5344CB8AC3E}">
        <p14:creationId xmlns:p14="http://schemas.microsoft.com/office/powerpoint/2010/main" val="3460909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a:t>
            </a:r>
          </a:p>
        </p:txBody>
      </p:sp>
      <p:sp>
        <p:nvSpPr>
          <p:cNvPr id="4" name="Slide Number Placeholder 3"/>
          <p:cNvSpPr>
            <a:spLocks noGrp="1"/>
          </p:cNvSpPr>
          <p:nvPr>
            <p:ph type="sldNum" sz="quarter" idx="10"/>
          </p:nvPr>
        </p:nvSpPr>
        <p:spPr/>
        <p:txBody>
          <a:bodyPr/>
          <a:lstStyle/>
          <a:p>
            <a:fld id="{7E749981-1E3D-44D2-AFEE-FE962FCC0FBD}" type="slidenum">
              <a:rPr lang="en-US" smtClean="0"/>
              <a:t>20</a:t>
            </a:fld>
            <a:endParaRPr lang="en-US"/>
          </a:p>
        </p:txBody>
      </p:sp>
    </p:spTree>
    <p:extLst>
      <p:ext uri="{BB962C8B-B14F-4D97-AF65-F5344CB8AC3E}">
        <p14:creationId xmlns:p14="http://schemas.microsoft.com/office/powerpoint/2010/main" val="386560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LCSW-Technical name is: Cancer Related Cognitive Impairment (CRCI). </a:t>
            </a:r>
          </a:p>
        </p:txBody>
      </p:sp>
      <p:sp>
        <p:nvSpPr>
          <p:cNvPr id="4" name="Slide Number Placeholder 3"/>
          <p:cNvSpPr>
            <a:spLocks noGrp="1"/>
          </p:cNvSpPr>
          <p:nvPr>
            <p:ph type="sldNum" sz="quarter" idx="10"/>
          </p:nvPr>
        </p:nvSpPr>
        <p:spPr/>
        <p:txBody>
          <a:bodyPr/>
          <a:lstStyle/>
          <a:p>
            <a:fld id="{7E749981-1E3D-44D2-AFEE-FE962FCC0FBD}" type="slidenum">
              <a:rPr lang="en-US" smtClean="0"/>
              <a:t>21</a:t>
            </a:fld>
            <a:endParaRPr lang="en-US"/>
          </a:p>
        </p:txBody>
      </p:sp>
    </p:spTree>
    <p:extLst>
      <p:ext uri="{BB962C8B-B14F-4D97-AF65-F5344CB8AC3E}">
        <p14:creationId xmlns:p14="http://schemas.microsoft.com/office/powerpoint/2010/main" val="666561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LCSW-Chemo kills the good and the bad cells so it takes time for your body to work it through. Most effects will go away – the others you can learn to manage. </a:t>
            </a:r>
          </a:p>
        </p:txBody>
      </p:sp>
      <p:sp>
        <p:nvSpPr>
          <p:cNvPr id="4" name="Slide Number Placeholder 3"/>
          <p:cNvSpPr>
            <a:spLocks noGrp="1"/>
          </p:cNvSpPr>
          <p:nvPr>
            <p:ph type="sldNum" sz="quarter" idx="10"/>
          </p:nvPr>
        </p:nvSpPr>
        <p:spPr/>
        <p:txBody>
          <a:bodyPr/>
          <a:lstStyle/>
          <a:p>
            <a:fld id="{7E749981-1E3D-44D2-AFEE-FE962FCC0FBD}" type="slidenum">
              <a:rPr lang="en-US" smtClean="0"/>
              <a:t>22</a:t>
            </a:fld>
            <a:endParaRPr lang="en-US"/>
          </a:p>
        </p:txBody>
      </p:sp>
    </p:spTree>
    <p:extLst>
      <p:ext uri="{BB962C8B-B14F-4D97-AF65-F5344CB8AC3E}">
        <p14:creationId xmlns:p14="http://schemas.microsoft.com/office/powerpoint/2010/main" val="3336086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a:t>
            </a:r>
          </a:p>
        </p:txBody>
      </p:sp>
      <p:sp>
        <p:nvSpPr>
          <p:cNvPr id="4" name="Slide Number Placeholder 3"/>
          <p:cNvSpPr>
            <a:spLocks noGrp="1"/>
          </p:cNvSpPr>
          <p:nvPr>
            <p:ph type="sldNum" sz="quarter" idx="10"/>
          </p:nvPr>
        </p:nvSpPr>
        <p:spPr/>
        <p:txBody>
          <a:bodyPr/>
          <a:lstStyle/>
          <a:p>
            <a:fld id="{7E749981-1E3D-44D2-AFEE-FE962FCC0FBD}" type="slidenum">
              <a:rPr lang="en-US" smtClean="0"/>
              <a:t>23</a:t>
            </a:fld>
            <a:endParaRPr lang="en-US"/>
          </a:p>
        </p:txBody>
      </p:sp>
    </p:spTree>
    <p:extLst>
      <p:ext uri="{BB962C8B-B14F-4D97-AF65-F5344CB8AC3E}">
        <p14:creationId xmlns:p14="http://schemas.microsoft.com/office/powerpoint/2010/main" val="1693684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LCSW-For a full class please see: https://www.eventcombo.com/ms/ev/75093/memory-and-attention-adaptation-training-for-chemo-brain-out/home?eventRoleId=</a:t>
            </a:r>
          </a:p>
          <a:p>
            <a:r>
              <a:rPr lang="en-US" dirty="0"/>
              <a:t>Be present, stop and take a mental picture of where you parked, or use your phone to take a picture, or say it </a:t>
            </a:r>
            <a:r>
              <a:rPr lang="en-US" dirty="0" err="1"/>
              <a:t>outloud</a:t>
            </a:r>
            <a:r>
              <a:rPr lang="en-US" dirty="0"/>
              <a:t>. Tell ppl what you’re experiencing – ppl want to help!</a:t>
            </a:r>
          </a:p>
        </p:txBody>
      </p:sp>
      <p:sp>
        <p:nvSpPr>
          <p:cNvPr id="4" name="Slide Number Placeholder 3"/>
          <p:cNvSpPr>
            <a:spLocks noGrp="1"/>
          </p:cNvSpPr>
          <p:nvPr>
            <p:ph type="sldNum" sz="quarter" idx="10"/>
          </p:nvPr>
        </p:nvSpPr>
        <p:spPr/>
        <p:txBody>
          <a:bodyPr/>
          <a:lstStyle/>
          <a:p>
            <a:fld id="{7E749981-1E3D-44D2-AFEE-FE962FCC0FBD}" type="slidenum">
              <a:rPr lang="en-US" smtClean="0"/>
              <a:t>24</a:t>
            </a:fld>
            <a:endParaRPr lang="en-US"/>
          </a:p>
        </p:txBody>
      </p:sp>
    </p:spTree>
    <p:extLst>
      <p:ext uri="{BB962C8B-B14F-4D97-AF65-F5344CB8AC3E}">
        <p14:creationId xmlns:p14="http://schemas.microsoft.com/office/powerpoint/2010/main" val="699660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RN-can skip next three slides of it doesn’t apply to anyone (no BRCA/no prostate CA)</a:t>
            </a:r>
          </a:p>
        </p:txBody>
      </p:sp>
      <p:sp>
        <p:nvSpPr>
          <p:cNvPr id="4" name="Slide Number Placeholder 3"/>
          <p:cNvSpPr>
            <a:spLocks noGrp="1"/>
          </p:cNvSpPr>
          <p:nvPr>
            <p:ph type="sldNum" sz="quarter" idx="10"/>
          </p:nvPr>
        </p:nvSpPr>
        <p:spPr/>
        <p:txBody>
          <a:bodyPr/>
          <a:lstStyle/>
          <a:p>
            <a:fld id="{7E749981-1E3D-44D2-AFEE-FE962FCC0FBD}" type="slidenum">
              <a:rPr lang="en-US" smtClean="0"/>
              <a:t>25</a:t>
            </a:fld>
            <a:endParaRPr lang="en-US"/>
          </a:p>
        </p:txBody>
      </p:sp>
    </p:spTree>
    <p:extLst>
      <p:ext uri="{BB962C8B-B14F-4D97-AF65-F5344CB8AC3E}">
        <p14:creationId xmlns:p14="http://schemas.microsoft.com/office/powerpoint/2010/main" val="3491534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26</a:t>
            </a:fld>
            <a:endParaRPr lang="en-US"/>
          </a:p>
        </p:txBody>
      </p:sp>
    </p:spTree>
    <p:extLst>
      <p:ext uri="{BB962C8B-B14F-4D97-AF65-F5344CB8AC3E}">
        <p14:creationId xmlns:p14="http://schemas.microsoft.com/office/powerpoint/2010/main" val="531328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27</a:t>
            </a:fld>
            <a:endParaRPr lang="en-US"/>
          </a:p>
        </p:txBody>
      </p:sp>
    </p:spTree>
    <p:extLst>
      <p:ext uri="{BB962C8B-B14F-4D97-AF65-F5344CB8AC3E}">
        <p14:creationId xmlns:p14="http://schemas.microsoft.com/office/powerpoint/2010/main" val="1590752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LCSW-Be flexible, communicate. Recognize that the body is different, not bad. Try to observe or be curious rather than judgmental. This is who you are now because you LIVED. Cancer forces you to shift from what you look like to who you are.</a:t>
            </a:r>
          </a:p>
        </p:txBody>
      </p:sp>
      <p:sp>
        <p:nvSpPr>
          <p:cNvPr id="4" name="Slide Number Placeholder 3"/>
          <p:cNvSpPr>
            <a:spLocks noGrp="1"/>
          </p:cNvSpPr>
          <p:nvPr>
            <p:ph type="sldNum" sz="quarter" idx="10"/>
          </p:nvPr>
        </p:nvSpPr>
        <p:spPr/>
        <p:txBody>
          <a:bodyPr/>
          <a:lstStyle/>
          <a:p>
            <a:fld id="{7E749981-1E3D-44D2-AFEE-FE962FCC0FBD}" type="slidenum">
              <a:rPr lang="en-US" smtClean="0"/>
              <a:t>28</a:t>
            </a:fld>
            <a:endParaRPr lang="en-US"/>
          </a:p>
        </p:txBody>
      </p:sp>
    </p:spTree>
    <p:extLst>
      <p:ext uri="{BB962C8B-B14F-4D97-AF65-F5344CB8AC3E}">
        <p14:creationId xmlns:p14="http://schemas.microsoft.com/office/powerpoint/2010/main" val="402826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a:t>
            </a:r>
          </a:p>
        </p:txBody>
      </p:sp>
      <p:sp>
        <p:nvSpPr>
          <p:cNvPr id="4" name="Slide Number Placeholder 3"/>
          <p:cNvSpPr>
            <a:spLocks noGrp="1"/>
          </p:cNvSpPr>
          <p:nvPr>
            <p:ph type="sldNum" sz="quarter" idx="10"/>
          </p:nvPr>
        </p:nvSpPr>
        <p:spPr/>
        <p:txBody>
          <a:bodyPr/>
          <a:lstStyle/>
          <a:p>
            <a:fld id="{7E749981-1E3D-44D2-AFEE-FE962FCC0FBD}" type="slidenum">
              <a:rPr lang="en-US" smtClean="0"/>
              <a:t>29</a:t>
            </a:fld>
            <a:endParaRPr lang="en-US"/>
          </a:p>
        </p:txBody>
      </p:sp>
    </p:spTree>
    <p:extLst>
      <p:ext uri="{BB962C8B-B14F-4D97-AF65-F5344CB8AC3E}">
        <p14:creationId xmlns:p14="http://schemas.microsoft.com/office/powerpoint/2010/main" val="25689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LCSW-just read slide-this is what we’ll talk about</a:t>
            </a:r>
          </a:p>
        </p:txBody>
      </p:sp>
      <p:sp>
        <p:nvSpPr>
          <p:cNvPr id="4" name="Slide Number Placeholder 3"/>
          <p:cNvSpPr>
            <a:spLocks noGrp="1"/>
          </p:cNvSpPr>
          <p:nvPr>
            <p:ph type="sldNum" sz="quarter" idx="10"/>
          </p:nvPr>
        </p:nvSpPr>
        <p:spPr/>
        <p:txBody>
          <a:bodyPr/>
          <a:lstStyle/>
          <a:p>
            <a:fld id="{7E749981-1E3D-44D2-AFEE-FE962FCC0FBD}" type="slidenum">
              <a:rPr lang="en-US" smtClean="0"/>
              <a:t>3</a:t>
            </a:fld>
            <a:endParaRPr lang="en-US"/>
          </a:p>
        </p:txBody>
      </p:sp>
    </p:spTree>
    <p:extLst>
      <p:ext uri="{BB962C8B-B14F-4D97-AF65-F5344CB8AC3E}">
        <p14:creationId xmlns:p14="http://schemas.microsoft.com/office/powerpoint/2010/main" val="2789851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a:t>
            </a:r>
          </a:p>
        </p:txBody>
      </p:sp>
      <p:sp>
        <p:nvSpPr>
          <p:cNvPr id="4" name="Slide Number Placeholder 3"/>
          <p:cNvSpPr>
            <a:spLocks noGrp="1"/>
          </p:cNvSpPr>
          <p:nvPr>
            <p:ph type="sldNum" sz="quarter" idx="10"/>
          </p:nvPr>
        </p:nvSpPr>
        <p:spPr/>
        <p:txBody>
          <a:bodyPr/>
          <a:lstStyle/>
          <a:p>
            <a:fld id="{7E749981-1E3D-44D2-AFEE-FE962FCC0FBD}" type="slidenum">
              <a:rPr lang="en-US" smtClean="0"/>
              <a:t>30</a:t>
            </a:fld>
            <a:endParaRPr lang="en-US"/>
          </a:p>
        </p:txBody>
      </p:sp>
    </p:spTree>
    <p:extLst>
      <p:ext uri="{BB962C8B-B14F-4D97-AF65-F5344CB8AC3E}">
        <p14:creationId xmlns:p14="http://schemas.microsoft.com/office/powerpoint/2010/main" val="1286535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31</a:t>
            </a:fld>
            <a:endParaRPr lang="en-US"/>
          </a:p>
        </p:txBody>
      </p:sp>
    </p:spTree>
    <p:extLst>
      <p:ext uri="{BB962C8B-B14F-4D97-AF65-F5344CB8AC3E}">
        <p14:creationId xmlns:p14="http://schemas.microsoft.com/office/powerpoint/2010/main" val="976378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32</a:t>
            </a:fld>
            <a:endParaRPr lang="en-US"/>
          </a:p>
        </p:txBody>
      </p:sp>
    </p:spTree>
    <p:extLst>
      <p:ext uri="{BB962C8B-B14F-4D97-AF65-F5344CB8AC3E}">
        <p14:creationId xmlns:p14="http://schemas.microsoft.com/office/powerpoint/2010/main" val="1587633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a:t>
            </a:r>
          </a:p>
        </p:txBody>
      </p:sp>
      <p:sp>
        <p:nvSpPr>
          <p:cNvPr id="4" name="Slide Number Placeholder 3"/>
          <p:cNvSpPr>
            <a:spLocks noGrp="1"/>
          </p:cNvSpPr>
          <p:nvPr>
            <p:ph type="sldNum" sz="quarter" idx="10"/>
          </p:nvPr>
        </p:nvSpPr>
        <p:spPr/>
        <p:txBody>
          <a:bodyPr/>
          <a:lstStyle/>
          <a:p>
            <a:fld id="{7E749981-1E3D-44D2-AFEE-FE962FCC0FBD}" type="slidenum">
              <a:rPr lang="en-US" smtClean="0"/>
              <a:t>33</a:t>
            </a:fld>
            <a:endParaRPr lang="en-US"/>
          </a:p>
        </p:txBody>
      </p:sp>
    </p:spTree>
    <p:extLst>
      <p:ext uri="{BB962C8B-B14F-4D97-AF65-F5344CB8AC3E}">
        <p14:creationId xmlns:p14="http://schemas.microsoft.com/office/powerpoint/2010/main" val="186668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34</a:t>
            </a:fld>
            <a:endParaRPr lang="en-US"/>
          </a:p>
        </p:txBody>
      </p:sp>
    </p:spTree>
    <p:extLst>
      <p:ext uri="{BB962C8B-B14F-4D97-AF65-F5344CB8AC3E}">
        <p14:creationId xmlns:p14="http://schemas.microsoft.com/office/powerpoint/2010/main" val="2929346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35</a:t>
            </a:fld>
            <a:endParaRPr lang="en-US"/>
          </a:p>
        </p:txBody>
      </p:sp>
    </p:spTree>
    <p:extLst>
      <p:ext uri="{BB962C8B-B14F-4D97-AF65-F5344CB8AC3E}">
        <p14:creationId xmlns:p14="http://schemas.microsoft.com/office/powerpoint/2010/main" val="3568477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36</a:t>
            </a:fld>
            <a:endParaRPr lang="en-US"/>
          </a:p>
        </p:txBody>
      </p:sp>
    </p:spTree>
    <p:extLst>
      <p:ext uri="{BB962C8B-B14F-4D97-AF65-F5344CB8AC3E}">
        <p14:creationId xmlns:p14="http://schemas.microsoft.com/office/powerpoint/2010/main" val="933576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LCSW-Some </a:t>
            </a:r>
            <a:r>
              <a:rPr lang="en-US" dirty="0" err="1"/>
              <a:t>sx</a:t>
            </a:r>
            <a:r>
              <a:rPr lang="en-US" dirty="0"/>
              <a:t> are depression and some are anxiety and some are both. </a:t>
            </a:r>
          </a:p>
          <a:p>
            <a:endParaRPr lang="en-US" dirty="0"/>
          </a:p>
        </p:txBody>
      </p:sp>
      <p:sp>
        <p:nvSpPr>
          <p:cNvPr id="4" name="Slide Number Placeholder 3"/>
          <p:cNvSpPr>
            <a:spLocks noGrp="1"/>
          </p:cNvSpPr>
          <p:nvPr>
            <p:ph type="sldNum" sz="quarter" idx="10"/>
          </p:nvPr>
        </p:nvSpPr>
        <p:spPr/>
        <p:txBody>
          <a:bodyPr/>
          <a:lstStyle/>
          <a:p>
            <a:fld id="{7E749981-1E3D-44D2-AFEE-FE962FCC0FBD}" type="slidenum">
              <a:rPr lang="en-US" smtClean="0"/>
              <a:t>37</a:t>
            </a:fld>
            <a:endParaRPr lang="en-US"/>
          </a:p>
        </p:txBody>
      </p:sp>
    </p:spTree>
    <p:extLst>
      <p:ext uri="{BB962C8B-B14F-4D97-AF65-F5344CB8AC3E}">
        <p14:creationId xmlns:p14="http://schemas.microsoft.com/office/powerpoint/2010/main" val="633982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LCSW-Slides sent </a:t>
            </a:r>
            <a:r>
              <a:rPr lang="en-US"/>
              <a:t>out has wrong number for OPP (was internal med #). </a:t>
            </a:r>
            <a:r>
              <a:rPr lang="en-US" dirty="0"/>
              <a:t>Exercise is the only proven way to increase energy lost as a result of chemotherapy. For some people, walking is just as effective as an antidepressant.</a:t>
            </a:r>
          </a:p>
        </p:txBody>
      </p:sp>
      <p:sp>
        <p:nvSpPr>
          <p:cNvPr id="4" name="Slide Number Placeholder 3"/>
          <p:cNvSpPr>
            <a:spLocks noGrp="1"/>
          </p:cNvSpPr>
          <p:nvPr>
            <p:ph type="sldNum" sz="quarter" idx="10"/>
          </p:nvPr>
        </p:nvSpPr>
        <p:spPr/>
        <p:txBody>
          <a:bodyPr/>
          <a:lstStyle/>
          <a:p>
            <a:fld id="{7E749981-1E3D-44D2-AFEE-FE962FCC0FBD}" type="slidenum">
              <a:rPr lang="en-US" smtClean="0"/>
              <a:t>38</a:t>
            </a:fld>
            <a:endParaRPr lang="en-US"/>
          </a:p>
        </p:txBody>
      </p:sp>
    </p:spTree>
    <p:extLst>
      <p:ext uri="{BB962C8B-B14F-4D97-AF65-F5344CB8AC3E}">
        <p14:creationId xmlns:p14="http://schemas.microsoft.com/office/powerpoint/2010/main" val="3648570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LCSW-Fatigue is not about tiredness. Cancer related fatigue may not go away with rest like it did before. It can be discouraging. It’s not uncommon to lack the stamina to work a full day like you did before. Prepare your body as best as you can by practicing good sleep hygiene.</a:t>
            </a:r>
          </a:p>
        </p:txBody>
      </p:sp>
      <p:sp>
        <p:nvSpPr>
          <p:cNvPr id="4" name="Slide Number Placeholder 3"/>
          <p:cNvSpPr>
            <a:spLocks noGrp="1"/>
          </p:cNvSpPr>
          <p:nvPr>
            <p:ph type="sldNum" sz="quarter" idx="10"/>
          </p:nvPr>
        </p:nvSpPr>
        <p:spPr/>
        <p:txBody>
          <a:bodyPr/>
          <a:lstStyle/>
          <a:p>
            <a:fld id="{7E749981-1E3D-44D2-AFEE-FE962FCC0FBD}" type="slidenum">
              <a:rPr lang="en-US" smtClean="0"/>
              <a:t>39</a:t>
            </a:fld>
            <a:endParaRPr lang="en-US"/>
          </a:p>
        </p:txBody>
      </p:sp>
    </p:spTree>
    <p:extLst>
      <p:ext uri="{BB962C8B-B14F-4D97-AF65-F5344CB8AC3E}">
        <p14:creationId xmlns:p14="http://schemas.microsoft.com/office/powerpoint/2010/main" val="85917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4</a:t>
            </a:fld>
            <a:endParaRPr lang="en-US"/>
          </a:p>
        </p:txBody>
      </p:sp>
    </p:spTree>
    <p:extLst>
      <p:ext uri="{BB962C8B-B14F-4D97-AF65-F5344CB8AC3E}">
        <p14:creationId xmlns:p14="http://schemas.microsoft.com/office/powerpoint/2010/main" val="2976000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LCSW-Dr. Huberman (a neuroscientist) has this: https://www.hubermanlab.com/newsletter/toolkit-for-sleep</a:t>
            </a:r>
          </a:p>
          <a:p>
            <a:endParaRPr lang="en-US" dirty="0"/>
          </a:p>
        </p:txBody>
      </p:sp>
      <p:sp>
        <p:nvSpPr>
          <p:cNvPr id="4" name="Slide Number Placeholder 3"/>
          <p:cNvSpPr>
            <a:spLocks noGrp="1"/>
          </p:cNvSpPr>
          <p:nvPr>
            <p:ph type="sldNum" sz="quarter" idx="10"/>
          </p:nvPr>
        </p:nvSpPr>
        <p:spPr/>
        <p:txBody>
          <a:bodyPr/>
          <a:lstStyle/>
          <a:p>
            <a:fld id="{7E749981-1E3D-44D2-AFEE-FE962FCC0FBD}" type="slidenum">
              <a:rPr lang="en-US" smtClean="0"/>
              <a:t>40</a:t>
            </a:fld>
            <a:endParaRPr lang="en-US"/>
          </a:p>
        </p:txBody>
      </p:sp>
    </p:spTree>
    <p:extLst>
      <p:ext uri="{BB962C8B-B14F-4D97-AF65-F5344CB8AC3E}">
        <p14:creationId xmlns:p14="http://schemas.microsoft.com/office/powerpoint/2010/main" val="1994069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41</a:t>
            </a:fld>
            <a:endParaRPr lang="en-US"/>
          </a:p>
        </p:txBody>
      </p:sp>
    </p:spTree>
    <p:extLst>
      <p:ext uri="{BB962C8B-B14F-4D97-AF65-F5344CB8AC3E}">
        <p14:creationId xmlns:p14="http://schemas.microsoft.com/office/powerpoint/2010/main" val="713915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LCSW-Plan ahead how to respond to coworkers who ask, “Where have you been?” How much do you want to disclose? You may want to refrain from social activities at work for a while.</a:t>
            </a:r>
          </a:p>
        </p:txBody>
      </p:sp>
      <p:sp>
        <p:nvSpPr>
          <p:cNvPr id="4" name="Slide Number Placeholder 3"/>
          <p:cNvSpPr>
            <a:spLocks noGrp="1"/>
          </p:cNvSpPr>
          <p:nvPr>
            <p:ph type="sldNum" sz="quarter" idx="10"/>
          </p:nvPr>
        </p:nvSpPr>
        <p:spPr/>
        <p:txBody>
          <a:bodyPr/>
          <a:lstStyle/>
          <a:p>
            <a:fld id="{7E749981-1E3D-44D2-AFEE-FE962FCC0FBD}" type="slidenum">
              <a:rPr lang="en-US" smtClean="0"/>
              <a:t>42</a:t>
            </a:fld>
            <a:endParaRPr lang="en-US"/>
          </a:p>
        </p:txBody>
      </p:sp>
    </p:spTree>
    <p:extLst>
      <p:ext uri="{BB962C8B-B14F-4D97-AF65-F5344CB8AC3E}">
        <p14:creationId xmlns:p14="http://schemas.microsoft.com/office/powerpoint/2010/main" val="950479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LCSW-Cancer can cause a financial burden. Let creditors know you have cancer – everyone knows someone touched by cancer.</a:t>
            </a:r>
          </a:p>
        </p:txBody>
      </p:sp>
      <p:sp>
        <p:nvSpPr>
          <p:cNvPr id="4" name="Slide Number Placeholder 3"/>
          <p:cNvSpPr>
            <a:spLocks noGrp="1"/>
          </p:cNvSpPr>
          <p:nvPr>
            <p:ph type="sldNum" sz="quarter" idx="10"/>
          </p:nvPr>
        </p:nvSpPr>
        <p:spPr/>
        <p:txBody>
          <a:bodyPr/>
          <a:lstStyle/>
          <a:p>
            <a:fld id="{7E749981-1E3D-44D2-AFEE-FE962FCC0FBD}" type="slidenum">
              <a:rPr lang="en-US" smtClean="0"/>
              <a:t>43</a:t>
            </a:fld>
            <a:endParaRPr lang="en-US"/>
          </a:p>
        </p:txBody>
      </p:sp>
    </p:spTree>
    <p:extLst>
      <p:ext uri="{BB962C8B-B14F-4D97-AF65-F5344CB8AC3E}">
        <p14:creationId xmlns:p14="http://schemas.microsoft.com/office/powerpoint/2010/main" val="3691856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 – Role changes (children have taken on parent role and it may take time to reclaim), consider forgiveness of those who weren’t there or disappeared from your life after hearing you had cancer. </a:t>
            </a:r>
          </a:p>
        </p:txBody>
      </p:sp>
      <p:sp>
        <p:nvSpPr>
          <p:cNvPr id="4" name="Slide Number Placeholder 3"/>
          <p:cNvSpPr>
            <a:spLocks noGrp="1"/>
          </p:cNvSpPr>
          <p:nvPr>
            <p:ph type="sldNum" sz="quarter" idx="10"/>
          </p:nvPr>
        </p:nvSpPr>
        <p:spPr/>
        <p:txBody>
          <a:bodyPr/>
          <a:lstStyle/>
          <a:p>
            <a:fld id="{7E749981-1E3D-44D2-AFEE-FE962FCC0FBD}" type="slidenum">
              <a:rPr lang="en-US" smtClean="0"/>
              <a:t>44</a:t>
            </a:fld>
            <a:endParaRPr lang="en-US"/>
          </a:p>
        </p:txBody>
      </p:sp>
    </p:spTree>
    <p:extLst>
      <p:ext uri="{BB962C8B-B14F-4D97-AF65-F5344CB8AC3E}">
        <p14:creationId xmlns:p14="http://schemas.microsoft.com/office/powerpoint/2010/main" val="2138964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LCSW-you have the right to say no. You can tell people, “I just can’t hear a story about your friend or family member who had cancer right now.”</a:t>
            </a:r>
          </a:p>
        </p:txBody>
      </p:sp>
      <p:sp>
        <p:nvSpPr>
          <p:cNvPr id="4" name="Slide Number Placeholder 3"/>
          <p:cNvSpPr>
            <a:spLocks noGrp="1"/>
          </p:cNvSpPr>
          <p:nvPr>
            <p:ph type="sldNum" sz="quarter" idx="10"/>
          </p:nvPr>
        </p:nvSpPr>
        <p:spPr/>
        <p:txBody>
          <a:bodyPr/>
          <a:lstStyle/>
          <a:p>
            <a:fld id="{7E749981-1E3D-44D2-AFEE-FE962FCC0FBD}" type="slidenum">
              <a:rPr lang="en-US" smtClean="0"/>
              <a:t>45</a:t>
            </a:fld>
            <a:endParaRPr lang="en-US"/>
          </a:p>
        </p:txBody>
      </p:sp>
    </p:spTree>
    <p:extLst>
      <p:ext uri="{BB962C8B-B14F-4D97-AF65-F5344CB8AC3E}">
        <p14:creationId xmlns:p14="http://schemas.microsoft.com/office/powerpoint/2010/main" val="193487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a:t>
            </a:r>
          </a:p>
        </p:txBody>
      </p:sp>
      <p:sp>
        <p:nvSpPr>
          <p:cNvPr id="4" name="Slide Number Placeholder 3"/>
          <p:cNvSpPr>
            <a:spLocks noGrp="1"/>
          </p:cNvSpPr>
          <p:nvPr>
            <p:ph type="sldNum" sz="quarter" idx="10"/>
          </p:nvPr>
        </p:nvSpPr>
        <p:spPr/>
        <p:txBody>
          <a:bodyPr/>
          <a:lstStyle/>
          <a:p>
            <a:fld id="{7E749981-1E3D-44D2-AFEE-FE962FCC0FBD}" type="slidenum">
              <a:rPr lang="en-US" smtClean="0"/>
              <a:t>46</a:t>
            </a:fld>
            <a:endParaRPr lang="en-US"/>
          </a:p>
        </p:txBody>
      </p:sp>
    </p:spTree>
    <p:extLst>
      <p:ext uri="{BB962C8B-B14F-4D97-AF65-F5344CB8AC3E}">
        <p14:creationId xmlns:p14="http://schemas.microsoft.com/office/powerpoint/2010/main" val="1250327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LCSW/RN</a:t>
            </a:r>
          </a:p>
        </p:txBody>
      </p:sp>
      <p:sp>
        <p:nvSpPr>
          <p:cNvPr id="4" name="Slide Number Placeholder 3"/>
          <p:cNvSpPr>
            <a:spLocks noGrp="1"/>
          </p:cNvSpPr>
          <p:nvPr>
            <p:ph type="sldNum" sz="quarter" idx="10"/>
          </p:nvPr>
        </p:nvSpPr>
        <p:spPr/>
        <p:txBody>
          <a:bodyPr/>
          <a:lstStyle/>
          <a:p>
            <a:fld id="{7E749981-1E3D-44D2-AFEE-FE962FCC0FBD}" type="slidenum">
              <a:rPr lang="en-US" smtClean="0"/>
              <a:t>47</a:t>
            </a:fld>
            <a:endParaRPr lang="en-US"/>
          </a:p>
        </p:txBody>
      </p:sp>
    </p:spTree>
    <p:extLst>
      <p:ext uri="{BB962C8B-B14F-4D97-AF65-F5344CB8AC3E}">
        <p14:creationId xmlns:p14="http://schemas.microsoft.com/office/powerpoint/2010/main" val="61661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 Survivorship </a:t>
            </a:r>
            <a:r>
              <a:rPr lang="en-US" b="0" i="0" dirty="0">
                <a:solidFill>
                  <a:srgbClr val="474747"/>
                </a:solidFill>
                <a:effectLst/>
                <a:latin typeface="Google Sans"/>
              </a:rPr>
              <a:t>includes the physical, mental, emotional, social, and financial effects of cancer that begin at diagnosis and continue through treatment and beyond.</a:t>
            </a:r>
          </a:p>
          <a:p>
            <a:r>
              <a:rPr lang="en-US" b="0" i="0" dirty="0">
                <a:solidFill>
                  <a:srgbClr val="474747"/>
                </a:solidFill>
                <a:effectLst/>
                <a:latin typeface="Google Sans"/>
              </a:rPr>
              <a:t>You might not want your old narrative-the way you think about things may have changed.</a:t>
            </a:r>
          </a:p>
          <a:p>
            <a:endParaRPr lang="en-US" dirty="0"/>
          </a:p>
        </p:txBody>
      </p:sp>
      <p:sp>
        <p:nvSpPr>
          <p:cNvPr id="4" name="Slide Number Placeholder 3"/>
          <p:cNvSpPr>
            <a:spLocks noGrp="1"/>
          </p:cNvSpPr>
          <p:nvPr>
            <p:ph type="sldNum" sz="quarter" idx="10"/>
          </p:nvPr>
        </p:nvSpPr>
        <p:spPr/>
        <p:txBody>
          <a:bodyPr/>
          <a:lstStyle/>
          <a:p>
            <a:fld id="{7E749981-1E3D-44D2-AFEE-FE962FCC0FBD}" type="slidenum">
              <a:rPr lang="en-US" smtClean="0"/>
              <a:t>5</a:t>
            </a:fld>
            <a:endParaRPr lang="en-US"/>
          </a:p>
        </p:txBody>
      </p:sp>
    </p:spTree>
    <p:extLst>
      <p:ext uri="{BB962C8B-B14F-4D97-AF65-F5344CB8AC3E}">
        <p14:creationId xmlns:p14="http://schemas.microsoft.com/office/powerpoint/2010/main" val="296739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LCSW-Change in constancy of your treatment team and mental effort takes adjustment. Every day (or regularly) you have been doing something to eradicate cancer.  This has become your routine, but now that changes.</a:t>
            </a:r>
          </a:p>
        </p:txBody>
      </p:sp>
      <p:sp>
        <p:nvSpPr>
          <p:cNvPr id="4" name="Slide Number Placeholder 3"/>
          <p:cNvSpPr>
            <a:spLocks noGrp="1"/>
          </p:cNvSpPr>
          <p:nvPr>
            <p:ph type="sldNum" sz="quarter" idx="10"/>
          </p:nvPr>
        </p:nvSpPr>
        <p:spPr/>
        <p:txBody>
          <a:bodyPr/>
          <a:lstStyle/>
          <a:p>
            <a:fld id="{7E749981-1E3D-44D2-AFEE-FE962FCC0FBD}" type="slidenum">
              <a:rPr lang="en-US" smtClean="0"/>
              <a:t>6</a:t>
            </a:fld>
            <a:endParaRPr lang="en-US"/>
          </a:p>
        </p:txBody>
      </p:sp>
    </p:spTree>
    <p:extLst>
      <p:ext uri="{BB962C8B-B14F-4D97-AF65-F5344CB8AC3E}">
        <p14:creationId xmlns:p14="http://schemas.microsoft.com/office/powerpoint/2010/main" val="69216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LCSW-Some people think you can jump back into life (friends and family may expect that). It takes time for your body to adjust to and process what has happened. Prioritize what’s important and manage your expectations around what you can accomplish daily. (Spoon theory)</a:t>
            </a:r>
          </a:p>
        </p:txBody>
      </p:sp>
      <p:sp>
        <p:nvSpPr>
          <p:cNvPr id="4" name="Slide Number Placeholder 3"/>
          <p:cNvSpPr>
            <a:spLocks noGrp="1"/>
          </p:cNvSpPr>
          <p:nvPr>
            <p:ph type="sldNum" sz="quarter" idx="10"/>
          </p:nvPr>
        </p:nvSpPr>
        <p:spPr/>
        <p:txBody>
          <a:bodyPr/>
          <a:lstStyle/>
          <a:p>
            <a:fld id="{7E749981-1E3D-44D2-AFEE-FE962FCC0FBD}" type="slidenum">
              <a:rPr lang="en-US" smtClean="0"/>
              <a:t>7</a:t>
            </a:fld>
            <a:endParaRPr lang="en-US"/>
          </a:p>
        </p:txBody>
      </p:sp>
    </p:spTree>
    <p:extLst>
      <p:ext uri="{BB962C8B-B14F-4D97-AF65-F5344CB8AC3E}">
        <p14:creationId xmlns:p14="http://schemas.microsoft.com/office/powerpoint/2010/main" val="336578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a:t>
            </a:r>
          </a:p>
        </p:txBody>
      </p:sp>
      <p:sp>
        <p:nvSpPr>
          <p:cNvPr id="4" name="Slide Number Placeholder 3"/>
          <p:cNvSpPr>
            <a:spLocks noGrp="1"/>
          </p:cNvSpPr>
          <p:nvPr>
            <p:ph type="sldNum" sz="quarter" idx="10"/>
          </p:nvPr>
        </p:nvSpPr>
        <p:spPr/>
        <p:txBody>
          <a:bodyPr/>
          <a:lstStyle/>
          <a:p>
            <a:fld id="{7E749981-1E3D-44D2-AFEE-FE962FCC0FBD}" type="slidenum">
              <a:rPr lang="en-US" smtClean="0"/>
              <a:t>8</a:t>
            </a:fld>
            <a:endParaRPr lang="en-US"/>
          </a:p>
        </p:txBody>
      </p:sp>
    </p:spTree>
    <p:extLst>
      <p:ext uri="{BB962C8B-B14F-4D97-AF65-F5344CB8AC3E}">
        <p14:creationId xmlns:p14="http://schemas.microsoft.com/office/powerpoint/2010/main" val="3621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t>
            </a:r>
          </a:p>
        </p:txBody>
      </p:sp>
      <p:sp>
        <p:nvSpPr>
          <p:cNvPr id="4" name="Slide Number Placeholder 3"/>
          <p:cNvSpPr>
            <a:spLocks noGrp="1"/>
          </p:cNvSpPr>
          <p:nvPr>
            <p:ph type="sldNum" sz="quarter" idx="10"/>
          </p:nvPr>
        </p:nvSpPr>
        <p:spPr/>
        <p:txBody>
          <a:bodyPr/>
          <a:lstStyle/>
          <a:p>
            <a:fld id="{7E749981-1E3D-44D2-AFEE-FE962FCC0FBD}" type="slidenum">
              <a:rPr lang="en-US" smtClean="0"/>
              <a:t>9</a:t>
            </a:fld>
            <a:endParaRPr lang="en-US"/>
          </a:p>
        </p:txBody>
      </p:sp>
    </p:spTree>
    <p:extLst>
      <p:ext uri="{BB962C8B-B14F-4D97-AF65-F5344CB8AC3E}">
        <p14:creationId xmlns:p14="http://schemas.microsoft.com/office/powerpoint/2010/main" val="845436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371600" y="3352800"/>
            <a:ext cx="6172200" cy="762000"/>
          </a:xfrm>
        </p:spPr>
        <p:txBody>
          <a:bodyPr/>
          <a:lstStyle>
            <a:lvl1pPr>
              <a:defRPr sz="4400"/>
            </a:lvl1pPr>
          </a:lstStyle>
          <a:p>
            <a:pPr lvl="0"/>
            <a:r>
              <a:rPr lang="en-US" noProof="0"/>
              <a:t>Click to edit Master title style</a:t>
            </a:r>
            <a:endParaRPr lang="en-US" noProof="0" dirty="0"/>
          </a:p>
        </p:txBody>
      </p:sp>
      <p:sp>
        <p:nvSpPr>
          <p:cNvPr id="7171" name="Rectangle 3"/>
          <p:cNvSpPr>
            <a:spLocks noGrp="1" noChangeArrowheads="1"/>
          </p:cNvSpPr>
          <p:nvPr>
            <p:ph type="subTitle" idx="1"/>
          </p:nvPr>
        </p:nvSpPr>
        <p:spPr>
          <a:xfrm>
            <a:off x="1905000" y="4279900"/>
            <a:ext cx="5638800" cy="762000"/>
          </a:xfrm>
        </p:spPr>
        <p:txBody>
          <a:bodyPr/>
          <a:lstStyle>
            <a:lvl1pPr marL="0" indent="0">
              <a:buFontTx/>
              <a:buNone/>
              <a:defRPr b="0"/>
            </a:lvl1pPr>
          </a:lstStyle>
          <a:p>
            <a:pPr lvl="0"/>
            <a:r>
              <a:rPr lang="en-US" noProof="0"/>
              <a:t>Click to edit Master subtitle style</a:t>
            </a:r>
            <a:endParaRPr lang="en-US" noProof="0" dirty="0"/>
          </a:p>
        </p:txBody>
      </p:sp>
      <p:sp>
        <p:nvSpPr>
          <p:cNvPr id="7172" name="Rectangle 4"/>
          <p:cNvSpPr>
            <a:spLocks noGrp="1" noChangeArrowheads="1"/>
          </p:cNvSpPr>
          <p:nvPr>
            <p:ph type="dt" sz="half" idx="2"/>
          </p:nvPr>
        </p:nvSpPr>
        <p:spPr/>
        <p:txBody>
          <a:bodyPr/>
          <a:lstStyle>
            <a:lvl1pPr>
              <a:defRPr/>
            </a:lvl1pPr>
          </a:lstStyle>
          <a:p>
            <a:endParaRPr lang="en-US"/>
          </a:p>
        </p:txBody>
      </p:sp>
      <p:sp>
        <p:nvSpPr>
          <p:cNvPr id="7173" name="Rectangle 5"/>
          <p:cNvSpPr>
            <a:spLocks noGrp="1" noChangeArrowheads="1"/>
          </p:cNvSpPr>
          <p:nvPr>
            <p:ph type="ftr" sz="quarter" idx="3"/>
          </p:nvPr>
        </p:nvSpPr>
        <p:spPr/>
        <p:txBody>
          <a:bodyPr/>
          <a:lstStyle>
            <a:lvl1pPr>
              <a:defRPr/>
            </a:lvl1pPr>
          </a:lstStyle>
          <a:p>
            <a:endParaRPr lang="en-US"/>
          </a:p>
        </p:txBody>
      </p:sp>
      <p:sp>
        <p:nvSpPr>
          <p:cNvPr id="7174" name="Rectangle 6"/>
          <p:cNvSpPr>
            <a:spLocks noGrp="1" noChangeArrowheads="1"/>
          </p:cNvSpPr>
          <p:nvPr>
            <p:ph type="sldNum" sz="quarter" idx="4"/>
          </p:nvPr>
        </p:nvSpPr>
        <p:spPr/>
        <p:txBody>
          <a:bodyPr/>
          <a:lstStyle>
            <a:lvl1pPr>
              <a:defRPr/>
            </a:lvl1pPr>
          </a:lstStyle>
          <a:p>
            <a:fld id="{4C16C6EF-67C9-48B5-9004-3A438E81BEB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49CC9C-E1D6-4478-B329-6990D9CA09E0}" type="slidenum">
              <a:rPr lang="en-US"/>
              <a:pPr/>
              <a:t>‹#›</a:t>
            </a:fld>
            <a:endParaRPr lang="en-US"/>
          </a:p>
        </p:txBody>
      </p:sp>
    </p:spTree>
    <p:extLst>
      <p:ext uri="{BB962C8B-B14F-4D97-AF65-F5344CB8AC3E}">
        <p14:creationId xmlns:p14="http://schemas.microsoft.com/office/powerpoint/2010/main" val="871223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838200"/>
            <a:ext cx="22479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0" y="838200"/>
            <a:ext cx="65913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D43EE7-8C26-4869-9553-9A73E623CADA}" type="slidenum">
              <a:rPr lang="en-US"/>
              <a:pPr/>
              <a:t>‹#›</a:t>
            </a:fld>
            <a:endParaRPr lang="en-US"/>
          </a:p>
        </p:txBody>
      </p:sp>
    </p:spTree>
    <p:extLst>
      <p:ext uri="{BB962C8B-B14F-4D97-AF65-F5344CB8AC3E}">
        <p14:creationId xmlns:p14="http://schemas.microsoft.com/office/powerpoint/2010/main" val="2146370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CE016E-A96C-43E6-A21D-E42565AA6E08}" type="slidenum">
              <a:rPr lang="en-US"/>
              <a:pPr/>
              <a:t>‹#›</a:t>
            </a:fld>
            <a:endParaRPr lang="en-US"/>
          </a:p>
        </p:txBody>
      </p:sp>
    </p:spTree>
    <p:extLst>
      <p:ext uri="{BB962C8B-B14F-4D97-AF65-F5344CB8AC3E}">
        <p14:creationId xmlns:p14="http://schemas.microsoft.com/office/powerpoint/2010/main" val="333405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6400" y="4406900"/>
            <a:ext cx="6818312"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1371600" y="2906713"/>
            <a:ext cx="7123112" cy="12842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04E427-4B3D-4625-B67D-3014D09F394E}" type="slidenum">
              <a:rPr lang="en-US"/>
              <a:pPr/>
              <a:t>‹#›</a:t>
            </a:fld>
            <a:endParaRPr lang="en-US"/>
          </a:p>
        </p:txBody>
      </p:sp>
    </p:spTree>
    <p:extLst>
      <p:ext uri="{BB962C8B-B14F-4D97-AF65-F5344CB8AC3E}">
        <p14:creationId xmlns:p14="http://schemas.microsoft.com/office/powerpoint/2010/main" val="343760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838200"/>
            <a:ext cx="3543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48300" y="838200"/>
            <a:ext cx="3543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313407-08ED-43D9-BDF3-D93F458101E1}" type="slidenum">
              <a:rPr lang="en-US"/>
              <a:pPr/>
              <a:t>‹#›</a:t>
            </a:fld>
            <a:endParaRPr lang="en-US"/>
          </a:p>
        </p:txBody>
      </p:sp>
    </p:spTree>
    <p:extLst>
      <p:ext uri="{BB962C8B-B14F-4D97-AF65-F5344CB8AC3E}">
        <p14:creationId xmlns:p14="http://schemas.microsoft.com/office/powerpoint/2010/main" val="340714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D9DB2BE-1C8B-448A-8A99-C7C40C0DB50E}" type="slidenum">
              <a:rPr lang="en-US"/>
              <a:pPr/>
              <a:t>‹#›</a:t>
            </a:fld>
            <a:endParaRPr lang="en-US"/>
          </a:p>
        </p:txBody>
      </p:sp>
    </p:spTree>
    <p:extLst>
      <p:ext uri="{BB962C8B-B14F-4D97-AF65-F5344CB8AC3E}">
        <p14:creationId xmlns:p14="http://schemas.microsoft.com/office/powerpoint/2010/main" val="253498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0DF159-41F9-4AD8-A8CA-926B947ED7D7}" type="slidenum">
              <a:rPr lang="en-US"/>
              <a:pPr/>
              <a:t>‹#›</a:t>
            </a:fld>
            <a:endParaRPr lang="en-US"/>
          </a:p>
        </p:txBody>
      </p:sp>
    </p:spTree>
    <p:extLst>
      <p:ext uri="{BB962C8B-B14F-4D97-AF65-F5344CB8AC3E}">
        <p14:creationId xmlns:p14="http://schemas.microsoft.com/office/powerpoint/2010/main" val="286257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A0E58DD-BBB6-4213-84DB-7D6EBCD9BF33}" type="slidenum">
              <a:rPr lang="en-US"/>
              <a:pPr/>
              <a:t>‹#›</a:t>
            </a:fld>
            <a:endParaRPr lang="en-US"/>
          </a:p>
        </p:txBody>
      </p:sp>
    </p:spTree>
    <p:extLst>
      <p:ext uri="{BB962C8B-B14F-4D97-AF65-F5344CB8AC3E}">
        <p14:creationId xmlns:p14="http://schemas.microsoft.com/office/powerpoint/2010/main" val="2999761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F33FE47-98F7-4EDF-9911-7F9771225AFF}" type="slidenum">
              <a:rPr lang="en-US"/>
              <a:pPr/>
              <a:t>‹#›</a:t>
            </a:fld>
            <a:endParaRPr lang="en-US"/>
          </a:p>
        </p:txBody>
      </p:sp>
    </p:spTree>
    <p:extLst>
      <p:ext uri="{BB962C8B-B14F-4D97-AF65-F5344CB8AC3E}">
        <p14:creationId xmlns:p14="http://schemas.microsoft.com/office/powerpoint/2010/main" val="246315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9F33B7A-ADB3-4469-B899-907B532FB53D}" type="slidenum">
              <a:rPr lang="en-US"/>
              <a:pPr/>
              <a:t>‹#›</a:t>
            </a:fld>
            <a:endParaRPr lang="en-US"/>
          </a:p>
        </p:txBody>
      </p:sp>
    </p:spTree>
    <p:extLst>
      <p:ext uri="{BB962C8B-B14F-4D97-AF65-F5344CB8AC3E}">
        <p14:creationId xmlns:p14="http://schemas.microsoft.com/office/powerpoint/2010/main" val="15712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467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1752600" y="838200"/>
            <a:ext cx="7239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dirty="0"/>
          </a:p>
        </p:txBody>
      </p:sp>
      <p:sp>
        <p:nvSpPr>
          <p:cNvPr id="1029" name="Rectangle 5"/>
          <p:cNvSpPr>
            <a:spLocks noGrp="1" noChangeArrowheads="1"/>
          </p:cNvSpPr>
          <p:nvPr>
            <p:ph type="ftr" sz="quarter" idx="3"/>
          </p:nvPr>
        </p:nvSpPr>
        <p:spPr bwMode="auto">
          <a:xfrm>
            <a:off x="3124200" y="65532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dirty="0"/>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51E3BBD5-A3FB-4C98-BE86-3062A6C3EF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b="1">
          <a:solidFill>
            <a:schemeClr val="accent4">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accent4">
              <a:lumMod val="75000"/>
            </a:schemeClr>
          </a:solidFill>
          <a:latin typeface="+mn-lt"/>
        </a:defRPr>
      </a:lvl2pPr>
      <a:lvl3pPr marL="1143000" indent="-228600" algn="l" rtl="0" eaLnBrk="1" fontAlgn="base" hangingPunct="1">
        <a:spcBef>
          <a:spcPct val="20000"/>
        </a:spcBef>
        <a:spcAft>
          <a:spcPct val="0"/>
        </a:spcAft>
        <a:buChar char="•"/>
        <a:defRPr sz="2400" b="1">
          <a:solidFill>
            <a:schemeClr val="accent4">
              <a:lumMod val="75000"/>
            </a:schemeClr>
          </a:solidFill>
          <a:latin typeface="+mn-lt"/>
        </a:defRPr>
      </a:lvl3pPr>
      <a:lvl4pPr marL="1600200" indent="-228600" algn="l" rtl="0" eaLnBrk="1" fontAlgn="base" hangingPunct="1">
        <a:spcBef>
          <a:spcPct val="20000"/>
        </a:spcBef>
        <a:spcAft>
          <a:spcPct val="0"/>
        </a:spcAft>
        <a:buChar char="–"/>
        <a:defRPr sz="2000" b="1">
          <a:solidFill>
            <a:schemeClr val="accent4">
              <a:lumMod val="75000"/>
            </a:schemeClr>
          </a:solidFill>
          <a:latin typeface="+mn-lt"/>
        </a:defRPr>
      </a:lvl4pPr>
      <a:lvl5pPr marL="2057400" indent="-228600" algn="l" rtl="0" eaLnBrk="1" fontAlgn="base" hangingPunct="1">
        <a:spcBef>
          <a:spcPct val="20000"/>
        </a:spcBef>
        <a:spcAft>
          <a:spcPct val="0"/>
        </a:spcAft>
        <a:buChar char="»"/>
        <a:defRPr sz="2000" b="1">
          <a:solidFill>
            <a:schemeClr val="accent4">
              <a:lumMod val="75000"/>
            </a:schemeClr>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0.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09800"/>
            <a:ext cx="6172200" cy="762000"/>
          </a:xfrm>
        </p:spPr>
        <p:txBody>
          <a:bodyPr/>
          <a:lstStyle/>
          <a:p>
            <a:r>
              <a:rPr lang="en-US" b="1" dirty="0">
                <a:solidFill>
                  <a:srgbClr val="4D7620"/>
                </a:solidFill>
                <a:latin typeface="Century Schoolbook" panose="02040604050505020304" pitchFamily="18" charset="0"/>
              </a:rPr>
              <a:t>Survivorship: </a:t>
            </a:r>
            <a:br>
              <a:rPr lang="en-US" b="1" dirty="0">
                <a:solidFill>
                  <a:srgbClr val="4D7620"/>
                </a:solidFill>
                <a:latin typeface="Century Schoolbook" panose="02040604050505020304" pitchFamily="18" charset="0"/>
              </a:rPr>
            </a:br>
            <a:r>
              <a:rPr lang="en-US" b="1" dirty="0">
                <a:solidFill>
                  <a:srgbClr val="4D7620"/>
                </a:solidFill>
                <a:latin typeface="Century Schoolbook" panose="02040604050505020304" pitchFamily="18" charset="0"/>
              </a:rPr>
              <a:t>The “New” Normal</a:t>
            </a:r>
          </a:p>
        </p:txBody>
      </p:sp>
      <p:sp>
        <p:nvSpPr>
          <p:cNvPr id="3" name="Subtitle 2"/>
          <p:cNvSpPr>
            <a:spLocks noGrp="1"/>
          </p:cNvSpPr>
          <p:nvPr>
            <p:ph type="subTitle" idx="1"/>
          </p:nvPr>
        </p:nvSpPr>
        <p:spPr>
          <a:xfrm>
            <a:off x="685800" y="3733800"/>
            <a:ext cx="7620000" cy="901700"/>
          </a:xfrm>
        </p:spPr>
        <p:txBody>
          <a:bodyPr/>
          <a:lstStyle/>
          <a:p>
            <a:pPr algn="ctr"/>
            <a:r>
              <a:rPr lang="en-US" sz="2400" b="1" dirty="0">
                <a:latin typeface="Century Schoolbook" panose="02040604050505020304" pitchFamily="18" charset="0"/>
              </a:rPr>
              <a:t>Presented by: </a:t>
            </a:r>
            <a:r>
              <a:rPr lang="en-US" sz="2400" b="1" dirty="0">
                <a:latin typeface="Century Schoolbook"/>
              </a:rPr>
              <a:t>Danielle Hamilton, RN, Oncology Certified Nurse Hematology/Oncology</a:t>
            </a:r>
          </a:p>
          <a:p>
            <a:pPr algn="ctr"/>
            <a:r>
              <a:rPr lang="en-US" sz="2400" b="1" dirty="0">
                <a:latin typeface="Century Schoolbook" panose="02040604050505020304" pitchFamily="18" charset="0"/>
              </a:rPr>
              <a:t>Chelsea Myers, LCSW</a:t>
            </a:r>
          </a:p>
          <a:p>
            <a:pPr algn="ctr"/>
            <a:r>
              <a:rPr lang="en-US" sz="2400" b="1" dirty="0">
                <a:latin typeface="Century Schoolbook" panose="02040604050505020304" pitchFamily="18" charset="0"/>
              </a:rPr>
              <a:t>Kaiser Permanente San Diego </a:t>
            </a:r>
          </a:p>
        </p:txBody>
      </p:sp>
      <p:pic>
        <p:nvPicPr>
          <p:cNvPr id="4" name="Picture 2" descr="Image result for kaiser permanente logo">
            <a:extLst>
              <a:ext uri="{FF2B5EF4-FFF2-40B4-BE49-F238E27FC236}">
                <a16:creationId xmlns:a16="http://schemas.microsoft.com/office/drawing/2014/main" id="{B737B532-28B6-44A6-AA40-94BBCB57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943" y="5550279"/>
            <a:ext cx="1600200" cy="1192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1C7-AD23-4DD9-9047-2D198F6A3696}"/>
              </a:ext>
            </a:extLst>
          </p:cNvPr>
          <p:cNvSpPr>
            <a:spLocks noGrp="1"/>
          </p:cNvSpPr>
          <p:nvPr>
            <p:ph type="title"/>
          </p:nvPr>
        </p:nvSpPr>
        <p:spPr/>
        <p:txBody>
          <a:bodyPr/>
          <a:lstStyle/>
          <a:p>
            <a:r>
              <a:rPr lang="en-US" b="1" dirty="0">
                <a:solidFill>
                  <a:srgbClr val="4D7620"/>
                </a:solidFill>
                <a:latin typeface="Century Schoolbook" panose="02040604050505020304" pitchFamily="18" charset="0"/>
              </a:rPr>
              <a:t>Fear of Recurrence</a:t>
            </a:r>
          </a:p>
        </p:txBody>
      </p:sp>
      <p:pic>
        <p:nvPicPr>
          <p:cNvPr id="1026" name="Picture 2" descr="Image result for waiting for the other shoe to drop">
            <a:extLst>
              <a:ext uri="{FF2B5EF4-FFF2-40B4-BE49-F238E27FC236}">
                <a16:creationId xmlns:a16="http://schemas.microsoft.com/office/drawing/2014/main" id="{456B2551-0B67-4466-9023-6A85453BB15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4267200"/>
            <a:ext cx="2811186" cy="1919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aiting for the other shoe to drop">
            <a:extLst>
              <a:ext uri="{FF2B5EF4-FFF2-40B4-BE49-F238E27FC236}">
                <a16:creationId xmlns:a16="http://schemas.microsoft.com/office/drawing/2014/main" id="{39DAAC44-3890-4737-8792-73B132667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914400"/>
            <a:ext cx="1415088" cy="14210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02B9EE-6997-440D-836C-3B9153A49895}"/>
              </a:ext>
            </a:extLst>
          </p:cNvPr>
          <p:cNvSpPr/>
          <p:nvPr/>
        </p:nvSpPr>
        <p:spPr>
          <a:xfrm>
            <a:off x="1371599" y="762000"/>
            <a:ext cx="7572539" cy="5324535"/>
          </a:xfrm>
          <a:prstGeom prst="rect">
            <a:avLst/>
          </a:prstGeom>
        </p:spPr>
        <p:txBody>
          <a:bodyPr wrap="square">
            <a:spAutoFit/>
          </a:bodyPr>
          <a:lstStyle/>
          <a:p>
            <a:pPr marL="342900" lvl="0" indent="-342900" eaLnBrk="1" hangingPunct="1">
              <a:spcBef>
                <a:spcPct val="20000"/>
              </a:spcBef>
              <a:buFontTx/>
              <a:buChar char="•"/>
            </a:pPr>
            <a:r>
              <a:rPr lang="en-US" sz="2500" b="1" kern="0" dirty="0">
                <a:solidFill>
                  <a:srgbClr val="6E8083">
                    <a:lumMod val="75000"/>
                  </a:srgbClr>
                </a:solidFill>
                <a:latin typeface="Century Schoolbook" panose="02040604050505020304" pitchFamily="18" charset="0"/>
              </a:rPr>
              <a:t>Any slight symptom can cause                fear and stress                                            </a:t>
            </a:r>
          </a:p>
          <a:p>
            <a:pPr marL="342900" lvl="0" indent="-342900" eaLnBrk="1" hangingPunct="1">
              <a:spcBef>
                <a:spcPct val="20000"/>
              </a:spcBef>
              <a:buFontTx/>
              <a:buChar char="•"/>
            </a:pPr>
            <a:r>
              <a:rPr lang="en-US" sz="2500" b="1" kern="0" dirty="0">
                <a:solidFill>
                  <a:srgbClr val="6E8083">
                    <a:lumMod val="75000"/>
                  </a:srgbClr>
                </a:solidFill>
                <a:latin typeface="Century Schoolbook" panose="02040604050505020304" pitchFamily="18" charset="0"/>
              </a:rPr>
              <a:t>Scans (“</a:t>
            </a:r>
            <a:r>
              <a:rPr lang="en-US" sz="2500" b="1" kern="0" dirty="0" err="1">
                <a:solidFill>
                  <a:srgbClr val="6E8083">
                    <a:lumMod val="75000"/>
                  </a:srgbClr>
                </a:solidFill>
                <a:latin typeface="Century Schoolbook" panose="02040604050505020304" pitchFamily="18" charset="0"/>
              </a:rPr>
              <a:t>Scanxiety</a:t>
            </a:r>
            <a:r>
              <a:rPr lang="en-US" sz="2500" b="1" kern="0" dirty="0">
                <a:solidFill>
                  <a:srgbClr val="6E8083">
                    <a:lumMod val="75000"/>
                  </a:srgbClr>
                </a:solidFill>
                <a:latin typeface="Century Schoolbook" panose="02040604050505020304" pitchFamily="18" charset="0"/>
              </a:rPr>
              <a:t>”), anniversaries         and follow up appointments can                be triggers</a:t>
            </a:r>
          </a:p>
          <a:p>
            <a:pPr marL="342900" lvl="0" indent="-342900" eaLnBrk="1" hangingPunct="1">
              <a:spcBef>
                <a:spcPct val="20000"/>
              </a:spcBef>
              <a:buFontTx/>
              <a:buChar char="•"/>
            </a:pPr>
            <a:r>
              <a:rPr lang="en-US" sz="2500" b="1" kern="0" dirty="0">
                <a:solidFill>
                  <a:srgbClr val="6E8083">
                    <a:lumMod val="75000"/>
                  </a:srgbClr>
                </a:solidFill>
                <a:latin typeface="Century Schoolbook" panose="02040604050505020304" pitchFamily="18" charset="0"/>
              </a:rPr>
              <a:t>Can lead to clinical depression or anxiety</a:t>
            </a:r>
          </a:p>
          <a:p>
            <a:pPr marL="342900" lvl="0" indent="-342900" eaLnBrk="1" hangingPunct="1">
              <a:spcBef>
                <a:spcPct val="20000"/>
              </a:spcBef>
              <a:buFontTx/>
              <a:buChar char="•"/>
            </a:pPr>
            <a:r>
              <a:rPr lang="en-US" sz="2500" b="1" kern="0" dirty="0">
                <a:solidFill>
                  <a:srgbClr val="6E8083">
                    <a:lumMod val="75000"/>
                  </a:srgbClr>
                </a:solidFill>
                <a:latin typeface="Century Schoolbook" panose="02040604050505020304" pitchFamily="18" charset="0"/>
              </a:rPr>
              <a:t>You cannot directly control whether cancer returns, but you can control             			      how much the fear 			                affects your life! 				                </a:t>
            </a:r>
            <a:r>
              <a:rPr lang="en-US" sz="2500" b="1" kern="0" dirty="0">
                <a:solidFill>
                  <a:srgbClr val="CC0066"/>
                </a:solidFill>
                <a:latin typeface="Century Schoolbook" panose="02040604050505020304" pitchFamily="18" charset="0"/>
              </a:rPr>
              <a:t>You fought hard to 			                live…enjoy your  				                existence!!!</a:t>
            </a:r>
          </a:p>
        </p:txBody>
      </p:sp>
      <p:pic>
        <p:nvPicPr>
          <p:cNvPr id="5" name="Picture 4">
            <a:extLst>
              <a:ext uri="{FF2B5EF4-FFF2-40B4-BE49-F238E27FC236}">
                <a16:creationId xmlns:a16="http://schemas.microsoft.com/office/drawing/2014/main" id="{920BC6F1-C931-4427-BE30-E3D89B84CB0D}"/>
              </a:ext>
            </a:extLst>
          </p:cNvPr>
          <p:cNvPicPr>
            <a:picLocks noChangeAspect="1"/>
          </p:cNvPicPr>
          <p:nvPr/>
        </p:nvPicPr>
        <p:blipFill>
          <a:blip r:embed="rId5"/>
          <a:stretch>
            <a:fillRect/>
          </a:stretch>
        </p:blipFill>
        <p:spPr>
          <a:xfrm>
            <a:off x="7543800" y="5574355"/>
            <a:ext cx="1400339" cy="609600"/>
          </a:xfrm>
          <a:prstGeom prst="rect">
            <a:avLst/>
          </a:prstGeom>
        </p:spPr>
      </p:pic>
    </p:spTree>
    <p:extLst>
      <p:ext uri="{BB962C8B-B14F-4D97-AF65-F5344CB8AC3E}">
        <p14:creationId xmlns:p14="http://schemas.microsoft.com/office/powerpoint/2010/main" val="997405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4CB-BFED-4DD7-880B-9DE05FC41A7A}"/>
              </a:ext>
            </a:extLst>
          </p:cNvPr>
          <p:cNvSpPr>
            <a:spLocks noGrp="1"/>
          </p:cNvSpPr>
          <p:nvPr>
            <p:ph type="title"/>
          </p:nvPr>
        </p:nvSpPr>
        <p:spPr/>
        <p:txBody>
          <a:bodyPr/>
          <a:lstStyle/>
          <a:p>
            <a:r>
              <a:rPr lang="en-US" sz="3400" b="1" dirty="0">
                <a:solidFill>
                  <a:srgbClr val="4D7620"/>
                </a:solidFill>
                <a:latin typeface="Century Schoolbook" panose="02040604050505020304" pitchFamily="18" charset="0"/>
              </a:rPr>
              <a:t>Coping with Fear of Recurrence</a:t>
            </a:r>
            <a:endParaRPr lang="en-US" sz="3400" b="1" dirty="0"/>
          </a:p>
        </p:txBody>
      </p:sp>
      <p:sp>
        <p:nvSpPr>
          <p:cNvPr id="3" name="Content Placeholder 2">
            <a:extLst>
              <a:ext uri="{FF2B5EF4-FFF2-40B4-BE49-F238E27FC236}">
                <a16:creationId xmlns:a16="http://schemas.microsoft.com/office/drawing/2014/main" id="{3F648D32-DA73-455F-8ECF-D23E5646A751}"/>
              </a:ext>
            </a:extLst>
          </p:cNvPr>
          <p:cNvSpPr>
            <a:spLocks noGrp="1"/>
          </p:cNvSpPr>
          <p:nvPr>
            <p:ph idx="1"/>
          </p:nvPr>
        </p:nvSpPr>
        <p:spPr>
          <a:xfrm>
            <a:off x="1752600" y="838200"/>
            <a:ext cx="7239000" cy="5410200"/>
          </a:xfrm>
        </p:spPr>
        <p:txBody>
          <a:bodyPr/>
          <a:lstStyle/>
          <a:p>
            <a:pPr lvl="0">
              <a:lnSpc>
                <a:spcPct val="150000"/>
              </a:lnSpc>
            </a:pPr>
            <a:r>
              <a:rPr lang="en-US" sz="3000" dirty="0">
                <a:solidFill>
                  <a:srgbClr val="6E8083">
                    <a:lumMod val="75000"/>
                  </a:srgbClr>
                </a:solidFill>
                <a:latin typeface="Century Schoolbook" panose="02040604050505020304" pitchFamily="18" charset="0"/>
              </a:rPr>
              <a:t>Talk with your health care team</a:t>
            </a:r>
          </a:p>
          <a:p>
            <a:pPr marL="0" lvl="0" indent="0">
              <a:lnSpc>
                <a:spcPct val="150000"/>
              </a:lnSpc>
              <a:buNone/>
            </a:pPr>
            <a:endParaRPr lang="en-US" sz="3000" dirty="0">
              <a:solidFill>
                <a:srgbClr val="6E8083">
                  <a:lumMod val="75000"/>
                </a:srgbClr>
              </a:solidFill>
              <a:latin typeface="Century Schoolbook" panose="02040604050505020304" pitchFamily="18" charset="0"/>
            </a:endParaRPr>
          </a:p>
          <a:p>
            <a:pPr lvl="0">
              <a:lnSpc>
                <a:spcPct val="150000"/>
              </a:lnSpc>
            </a:pPr>
            <a:r>
              <a:rPr lang="en-US" sz="3000" dirty="0">
                <a:solidFill>
                  <a:srgbClr val="6E8083">
                    <a:lumMod val="75000"/>
                  </a:srgbClr>
                </a:solidFill>
                <a:latin typeface="Century Schoolbook" panose="02040604050505020304" pitchFamily="18" charset="0"/>
              </a:rPr>
              <a:t>Recognize your emotions</a:t>
            </a:r>
          </a:p>
          <a:p>
            <a:pPr lvl="0">
              <a:lnSpc>
                <a:spcPct val="150000"/>
              </a:lnSpc>
            </a:pPr>
            <a:r>
              <a:rPr lang="en-US" sz="3000" dirty="0">
                <a:solidFill>
                  <a:srgbClr val="6E8083">
                    <a:lumMod val="75000"/>
                  </a:srgbClr>
                </a:solidFill>
                <a:latin typeface="Century Schoolbook" panose="02040604050505020304" pitchFamily="18" charset="0"/>
              </a:rPr>
              <a:t>Take care of your physical and emotional health</a:t>
            </a:r>
          </a:p>
          <a:p>
            <a:pPr marL="2286000" lvl="5" indent="0">
              <a:buNone/>
            </a:pPr>
            <a:endParaRPr lang="en-US" sz="3000" dirty="0">
              <a:solidFill>
                <a:srgbClr val="6E8083">
                  <a:lumMod val="75000"/>
                </a:srgbClr>
              </a:solidFill>
              <a:latin typeface="Century Schoolbook" panose="02040604050505020304" pitchFamily="18" charset="0"/>
            </a:endParaRPr>
          </a:p>
          <a:p>
            <a:pPr lvl="5">
              <a:buFont typeface="Arial" panose="020B0604020202020204" pitchFamily="34" charset="0"/>
              <a:buChar char="•"/>
            </a:pPr>
            <a:r>
              <a:rPr lang="en-US" sz="3000" dirty="0">
                <a:solidFill>
                  <a:srgbClr val="6E8083">
                    <a:lumMod val="75000"/>
                  </a:srgbClr>
                </a:solidFill>
                <a:latin typeface="Century Schoolbook" panose="02040604050505020304" pitchFamily="18" charset="0"/>
              </a:rPr>
              <a:t>Reduce stress			</a:t>
            </a:r>
            <a:endParaRPr lang="en-US" sz="3000" dirty="0"/>
          </a:p>
        </p:txBody>
      </p:sp>
      <p:pic>
        <p:nvPicPr>
          <p:cNvPr id="4" name="Picture 3">
            <a:extLst>
              <a:ext uri="{FF2B5EF4-FFF2-40B4-BE49-F238E27FC236}">
                <a16:creationId xmlns:a16="http://schemas.microsoft.com/office/drawing/2014/main" id="{B2AD1599-E0A0-4956-A779-3497208FC4D1}"/>
              </a:ext>
            </a:extLst>
          </p:cNvPr>
          <p:cNvPicPr>
            <a:picLocks noChangeAspect="1"/>
          </p:cNvPicPr>
          <p:nvPr/>
        </p:nvPicPr>
        <p:blipFill>
          <a:blip r:embed="rId3"/>
          <a:stretch>
            <a:fillRect/>
          </a:stretch>
        </p:blipFill>
        <p:spPr>
          <a:xfrm>
            <a:off x="5922264" y="3991890"/>
            <a:ext cx="1545336" cy="993430"/>
          </a:xfrm>
          <a:prstGeom prst="rect">
            <a:avLst/>
          </a:prstGeom>
        </p:spPr>
      </p:pic>
      <p:pic>
        <p:nvPicPr>
          <p:cNvPr id="5" name="Picture 4">
            <a:extLst>
              <a:ext uri="{FF2B5EF4-FFF2-40B4-BE49-F238E27FC236}">
                <a16:creationId xmlns:a16="http://schemas.microsoft.com/office/drawing/2014/main" id="{0B971754-DB72-4C6B-88FD-5F3CE3860469}"/>
              </a:ext>
            </a:extLst>
          </p:cNvPr>
          <p:cNvPicPr>
            <a:picLocks noChangeAspect="1"/>
          </p:cNvPicPr>
          <p:nvPr/>
        </p:nvPicPr>
        <p:blipFill>
          <a:blip r:embed="rId4"/>
          <a:stretch>
            <a:fillRect/>
          </a:stretch>
        </p:blipFill>
        <p:spPr>
          <a:xfrm flipH="1">
            <a:off x="2142450" y="4800600"/>
            <a:ext cx="1829856" cy="1220373"/>
          </a:xfrm>
          <a:prstGeom prst="rect">
            <a:avLst/>
          </a:prstGeom>
        </p:spPr>
      </p:pic>
      <p:pic>
        <p:nvPicPr>
          <p:cNvPr id="6" name="Picture 5">
            <a:extLst>
              <a:ext uri="{FF2B5EF4-FFF2-40B4-BE49-F238E27FC236}">
                <a16:creationId xmlns:a16="http://schemas.microsoft.com/office/drawing/2014/main" id="{EA3FD016-C668-4F4C-B339-6CA43380FE66}"/>
              </a:ext>
            </a:extLst>
          </p:cNvPr>
          <p:cNvPicPr>
            <a:picLocks noChangeAspect="1"/>
          </p:cNvPicPr>
          <p:nvPr/>
        </p:nvPicPr>
        <p:blipFill>
          <a:blip r:embed="rId5"/>
          <a:stretch>
            <a:fillRect/>
          </a:stretch>
        </p:blipFill>
        <p:spPr>
          <a:xfrm>
            <a:off x="7239000" y="2445272"/>
            <a:ext cx="1666617" cy="961635"/>
          </a:xfrm>
          <a:prstGeom prst="rect">
            <a:avLst/>
          </a:prstGeom>
        </p:spPr>
      </p:pic>
      <p:pic>
        <p:nvPicPr>
          <p:cNvPr id="7" name="Picture 6">
            <a:extLst>
              <a:ext uri="{FF2B5EF4-FFF2-40B4-BE49-F238E27FC236}">
                <a16:creationId xmlns:a16="http://schemas.microsoft.com/office/drawing/2014/main" id="{68280AFA-986B-4E95-8FF6-4D5FB2BB1596}"/>
              </a:ext>
            </a:extLst>
          </p:cNvPr>
          <p:cNvPicPr>
            <a:picLocks noChangeAspect="1"/>
          </p:cNvPicPr>
          <p:nvPr/>
        </p:nvPicPr>
        <p:blipFill>
          <a:blip r:embed="rId6"/>
          <a:stretch>
            <a:fillRect/>
          </a:stretch>
        </p:blipFill>
        <p:spPr>
          <a:xfrm>
            <a:off x="4038600" y="1524000"/>
            <a:ext cx="1695450" cy="1039546"/>
          </a:xfrm>
          <a:prstGeom prst="rect">
            <a:avLst/>
          </a:prstGeom>
        </p:spPr>
      </p:pic>
      <p:pic>
        <p:nvPicPr>
          <p:cNvPr id="8" name="Picture 7">
            <a:extLst>
              <a:ext uri="{FF2B5EF4-FFF2-40B4-BE49-F238E27FC236}">
                <a16:creationId xmlns:a16="http://schemas.microsoft.com/office/drawing/2014/main" id="{343F4B2A-5A8E-4EF9-ADD7-AE5AC16E5111}"/>
              </a:ext>
            </a:extLst>
          </p:cNvPr>
          <p:cNvPicPr>
            <a:picLocks noChangeAspect="1"/>
          </p:cNvPicPr>
          <p:nvPr/>
        </p:nvPicPr>
        <p:blipFill>
          <a:blip r:embed="rId7"/>
          <a:stretch>
            <a:fillRect/>
          </a:stretch>
        </p:blipFill>
        <p:spPr>
          <a:xfrm>
            <a:off x="7292599" y="5063315"/>
            <a:ext cx="1613018" cy="1107090"/>
          </a:xfrm>
          <a:prstGeom prst="rect">
            <a:avLst/>
          </a:prstGeom>
        </p:spPr>
      </p:pic>
    </p:spTree>
    <p:extLst>
      <p:ext uri="{BB962C8B-B14F-4D97-AF65-F5344CB8AC3E}">
        <p14:creationId xmlns:p14="http://schemas.microsoft.com/office/powerpoint/2010/main" val="3145536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952B-F4EA-468A-BFB3-32C129E5A056}"/>
              </a:ext>
            </a:extLst>
          </p:cNvPr>
          <p:cNvSpPr>
            <a:spLocks noGrp="1"/>
          </p:cNvSpPr>
          <p:nvPr>
            <p:ph type="title"/>
          </p:nvPr>
        </p:nvSpPr>
        <p:spPr>
          <a:xfrm>
            <a:off x="-76200" y="76200"/>
            <a:ext cx="8382000" cy="609600"/>
          </a:xfrm>
        </p:spPr>
        <p:txBody>
          <a:bodyPr/>
          <a:lstStyle/>
          <a:p>
            <a:r>
              <a:rPr lang="en-US" sz="2400" b="1" dirty="0">
                <a:solidFill>
                  <a:srgbClr val="4D7620"/>
                </a:solidFill>
                <a:latin typeface="Century Schoolbook" panose="02040604050505020304" pitchFamily="18" charset="0"/>
              </a:rPr>
              <a:t>Treatment Summary &amp; Survivorship Care Plan</a:t>
            </a:r>
          </a:p>
        </p:txBody>
      </p:sp>
      <p:sp>
        <p:nvSpPr>
          <p:cNvPr id="3" name="Content Placeholder 2">
            <a:extLst>
              <a:ext uri="{FF2B5EF4-FFF2-40B4-BE49-F238E27FC236}">
                <a16:creationId xmlns:a16="http://schemas.microsoft.com/office/drawing/2014/main" id="{AEFA0040-8D51-473A-BA74-F023A4B2B5E3}"/>
              </a:ext>
            </a:extLst>
          </p:cNvPr>
          <p:cNvSpPr>
            <a:spLocks noGrp="1"/>
          </p:cNvSpPr>
          <p:nvPr>
            <p:ph idx="1"/>
          </p:nvPr>
        </p:nvSpPr>
        <p:spPr>
          <a:xfrm>
            <a:off x="1752600" y="762000"/>
            <a:ext cx="7239000" cy="5486400"/>
          </a:xfrm>
        </p:spPr>
        <p:txBody>
          <a:bodyPr/>
          <a:lstStyle/>
          <a:p>
            <a:r>
              <a:rPr lang="en-US" dirty="0">
                <a:latin typeface="Century Schoolbook" panose="02040604050505020304" pitchFamily="18" charset="0"/>
              </a:rPr>
              <a:t>Background Information</a:t>
            </a:r>
          </a:p>
          <a:p>
            <a:r>
              <a:rPr lang="en-US" dirty="0">
                <a:latin typeface="Century Schoolbook" panose="02040604050505020304" pitchFamily="18" charset="0"/>
              </a:rPr>
              <a:t>Diagnosis</a:t>
            </a:r>
          </a:p>
          <a:p>
            <a:r>
              <a:rPr lang="en-US" dirty="0">
                <a:latin typeface="Century Schoolbook" panose="02040604050505020304" pitchFamily="18" charset="0"/>
              </a:rPr>
              <a:t>Treatment</a:t>
            </a:r>
          </a:p>
          <a:p>
            <a:pPr lvl="1"/>
            <a:r>
              <a:rPr lang="en-US" dirty="0">
                <a:latin typeface="Century Schoolbook" panose="02040604050505020304" pitchFamily="18" charset="0"/>
              </a:rPr>
              <a:t>Surgery</a:t>
            </a:r>
          </a:p>
          <a:p>
            <a:pPr lvl="1"/>
            <a:r>
              <a:rPr lang="en-US" dirty="0">
                <a:latin typeface="Century Schoolbook" panose="02040604050505020304" pitchFamily="18" charset="0"/>
              </a:rPr>
              <a:t>Radiation</a:t>
            </a:r>
          </a:p>
          <a:p>
            <a:pPr lvl="1"/>
            <a:r>
              <a:rPr lang="en-US" dirty="0">
                <a:latin typeface="Century Schoolbook" panose="02040604050505020304" pitchFamily="18" charset="0"/>
              </a:rPr>
              <a:t>Chemotherapy</a:t>
            </a:r>
          </a:p>
          <a:p>
            <a:r>
              <a:rPr lang="en-US" dirty="0">
                <a:latin typeface="Century Schoolbook" panose="02040604050505020304" pitchFamily="18" charset="0"/>
              </a:rPr>
              <a:t>Continuing Symptoms and Side Effects</a:t>
            </a:r>
          </a:p>
          <a:p>
            <a:r>
              <a:rPr lang="en-US" dirty="0">
                <a:latin typeface="Century Schoolbook" panose="02040604050505020304" pitchFamily="18" charset="0"/>
              </a:rPr>
              <a:t>Follow Up Care Plan</a:t>
            </a:r>
          </a:p>
          <a:p>
            <a:r>
              <a:rPr lang="en-US" dirty="0">
                <a:latin typeface="Century Schoolbook" panose="02040604050505020304" pitchFamily="18" charset="0"/>
              </a:rPr>
              <a:t>Keeping Track of Concerns</a:t>
            </a:r>
          </a:p>
          <a:p>
            <a:pPr marL="457200" lvl="1" indent="0">
              <a:buNone/>
            </a:pPr>
            <a:endParaRPr lang="en-US" dirty="0">
              <a:latin typeface="Century Schoolbook" panose="02040604050505020304" pitchFamily="18" charset="0"/>
            </a:endParaRPr>
          </a:p>
        </p:txBody>
      </p:sp>
      <p:pic>
        <p:nvPicPr>
          <p:cNvPr id="8194" name="Picture 2" descr="https://crochetwithpassion.files.wordpress.com/2013/10/kid-making-list1.png">
            <a:extLst>
              <a:ext uri="{FF2B5EF4-FFF2-40B4-BE49-F238E27FC236}">
                <a16:creationId xmlns:a16="http://schemas.microsoft.com/office/drawing/2014/main" id="{FFB89FE2-4C9C-4F8E-B623-85FDC8858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33375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501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After Effects - HAIR</a:t>
            </a:r>
          </a:p>
        </p:txBody>
      </p:sp>
      <p:sp>
        <p:nvSpPr>
          <p:cNvPr id="3" name="Content Placeholder 2"/>
          <p:cNvSpPr>
            <a:spLocks noGrp="1"/>
          </p:cNvSpPr>
          <p:nvPr>
            <p:ph idx="1"/>
          </p:nvPr>
        </p:nvSpPr>
        <p:spPr/>
        <p:txBody>
          <a:bodyPr/>
          <a:lstStyle/>
          <a:p>
            <a:r>
              <a:rPr lang="en-US" sz="4800" dirty="0">
                <a:latin typeface="Century Schoolbook" panose="02040604050505020304" pitchFamily="18" charset="0"/>
              </a:rPr>
              <a:t>Regrowth</a:t>
            </a:r>
          </a:p>
          <a:p>
            <a:pPr marL="0" indent="0">
              <a:buNone/>
            </a:pPr>
            <a:r>
              <a:rPr lang="en-US" sz="4800" dirty="0">
                <a:latin typeface="Century Schoolbook" panose="02040604050505020304" pitchFamily="18" charset="0"/>
              </a:rPr>
              <a:t> </a:t>
            </a:r>
          </a:p>
          <a:p>
            <a:r>
              <a:rPr lang="en-US" sz="4800" dirty="0">
                <a:latin typeface="Century Schoolbook" panose="02040604050505020304" pitchFamily="18" charset="0"/>
              </a:rPr>
              <a:t>Texture</a:t>
            </a:r>
          </a:p>
          <a:p>
            <a:pPr marL="0" indent="0">
              <a:buNone/>
            </a:pPr>
            <a:endParaRPr lang="en-US" sz="4800" dirty="0">
              <a:latin typeface="Century Schoolbook" panose="02040604050505020304" pitchFamily="18" charset="0"/>
            </a:endParaRPr>
          </a:p>
          <a:p>
            <a:r>
              <a:rPr lang="en-US" sz="4800" dirty="0">
                <a:latin typeface="Century Schoolbook" panose="02040604050505020304" pitchFamily="18" charset="0"/>
              </a:rPr>
              <a:t>Hair thinning with medications</a:t>
            </a:r>
          </a:p>
          <a:p>
            <a:pPr marL="0" indent="0">
              <a:buNone/>
            </a:pPr>
            <a:endParaRPr lang="en-US" dirty="0"/>
          </a:p>
          <a:p>
            <a:pPr marL="0" indent="0">
              <a:buNone/>
            </a:pPr>
            <a:endParaRPr lang="en-US" dirty="0"/>
          </a:p>
        </p:txBody>
      </p:sp>
      <p:pic>
        <p:nvPicPr>
          <p:cNvPr id="1026" name="Picture 2" descr="4c158f35-e794-433c-a7eb-46b837da7bef@NAMP109">
            <a:extLst>
              <a:ext uri="{FF2B5EF4-FFF2-40B4-BE49-F238E27FC236}">
                <a16:creationId xmlns:a16="http://schemas.microsoft.com/office/drawing/2014/main" id="{2F8DFB6C-624C-442F-9309-DE7AE9F951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600200"/>
            <a:ext cx="373125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062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After Effects – SKIN</a:t>
            </a:r>
            <a:r>
              <a:rPr lang="en-US" b="1" dirty="0">
                <a:latin typeface="Century Schoolbook" panose="02040604050505020304" pitchFamily="18" charset="0"/>
              </a:rPr>
              <a:t>	</a:t>
            </a:r>
          </a:p>
        </p:txBody>
      </p:sp>
      <p:sp>
        <p:nvSpPr>
          <p:cNvPr id="3" name="Content Placeholder 2"/>
          <p:cNvSpPr>
            <a:spLocks noGrp="1"/>
          </p:cNvSpPr>
          <p:nvPr>
            <p:ph idx="1"/>
          </p:nvPr>
        </p:nvSpPr>
        <p:spPr/>
        <p:txBody>
          <a:bodyPr/>
          <a:lstStyle/>
          <a:p>
            <a:r>
              <a:rPr lang="en-US" sz="3400" dirty="0">
                <a:solidFill>
                  <a:schemeClr val="bg2">
                    <a:lumMod val="50000"/>
                  </a:schemeClr>
                </a:solidFill>
                <a:latin typeface="Century Schoolbook" panose="02040604050505020304" pitchFamily="18" charset="0"/>
              </a:rPr>
              <a:t>Cause – reduction in hormones, dehydration, inability of cells to renew, chemo, medications, and radiation.</a:t>
            </a:r>
          </a:p>
          <a:p>
            <a:r>
              <a:rPr lang="en-US" sz="3400" dirty="0">
                <a:solidFill>
                  <a:schemeClr val="bg2">
                    <a:lumMod val="50000"/>
                  </a:schemeClr>
                </a:solidFill>
                <a:latin typeface="Century Schoolbook" panose="02040604050505020304" pitchFamily="18" charset="0"/>
              </a:rPr>
              <a:t>First barrier against infection and outside invaders.</a:t>
            </a:r>
          </a:p>
          <a:p>
            <a:r>
              <a:rPr lang="en-US" sz="3400" dirty="0">
                <a:solidFill>
                  <a:schemeClr val="bg2">
                    <a:lumMod val="50000"/>
                  </a:schemeClr>
                </a:solidFill>
                <a:latin typeface="Century Schoolbook" panose="02040604050505020304" pitchFamily="18" charset="0"/>
              </a:rPr>
              <a:t>Skin care during and after chemo</a:t>
            </a:r>
          </a:p>
        </p:txBody>
      </p:sp>
    </p:spTree>
    <p:extLst>
      <p:ext uri="{BB962C8B-B14F-4D97-AF65-F5344CB8AC3E}">
        <p14:creationId xmlns:p14="http://schemas.microsoft.com/office/powerpoint/2010/main" val="2936459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After Effects - NAILS</a:t>
            </a:r>
          </a:p>
        </p:txBody>
      </p:sp>
      <p:sp>
        <p:nvSpPr>
          <p:cNvPr id="3" name="Content Placeholder 2"/>
          <p:cNvSpPr>
            <a:spLocks noGrp="1"/>
          </p:cNvSpPr>
          <p:nvPr>
            <p:ph idx="1"/>
          </p:nvPr>
        </p:nvSpPr>
        <p:spPr>
          <a:xfrm>
            <a:off x="1752600" y="838200"/>
            <a:ext cx="7239000" cy="5410200"/>
          </a:xfrm>
        </p:spPr>
        <p:txBody>
          <a:bodyPr/>
          <a:lstStyle/>
          <a:p>
            <a:r>
              <a:rPr lang="en-US" sz="3000" dirty="0">
                <a:latin typeface="Century Schoolbook" panose="02040604050505020304" pitchFamily="18" charset="0"/>
              </a:rPr>
              <a:t>Nails may darken, peel, turn yellow, crack, become brittle.</a:t>
            </a:r>
          </a:p>
          <a:p>
            <a:r>
              <a:rPr lang="en-US" sz="3000" dirty="0">
                <a:latin typeface="Century Schoolbook" panose="02040604050505020304" pitchFamily="18" charset="0"/>
              </a:rPr>
              <a:t>Nails take longer than hair to recover – often over a year.</a:t>
            </a:r>
          </a:p>
          <a:p>
            <a:r>
              <a:rPr lang="en-US" sz="3000" dirty="0">
                <a:latin typeface="Century Schoolbook" panose="02040604050505020304" pitchFamily="18" charset="0"/>
              </a:rPr>
              <a:t>Some tips- keep cut short, do not use acrylics, keep cuticles hydrated with creams, wear gloves to do chores,                  don’t bite your nails.</a:t>
            </a:r>
          </a:p>
        </p:txBody>
      </p:sp>
      <p:pic>
        <p:nvPicPr>
          <p:cNvPr id="2050" name="Picture 2" descr="Image result for short nails">
            <a:extLst>
              <a:ext uri="{FF2B5EF4-FFF2-40B4-BE49-F238E27FC236}">
                <a16:creationId xmlns:a16="http://schemas.microsoft.com/office/drawing/2014/main" id="{1F71951F-BB29-4E53-8B34-5581EFF55C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267200"/>
            <a:ext cx="2511425" cy="185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3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rgbClr val="4D7620"/>
                </a:solidFill>
              </a:rPr>
              <a:t>After Effects – MUCOSAL AND DENTAL</a:t>
            </a:r>
          </a:p>
        </p:txBody>
      </p:sp>
      <p:sp>
        <p:nvSpPr>
          <p:cNvPr id="3" name="Content Placeholder 2"/>
          <p:cNvSpPr>
            <a:spLocks noGrp="1"/>
          </p:cNvSpPr>
          <p:nvPr>
            <p:ph idx="1"/>
          </p:nvPr>
        </p:nvSpPr>
        <p:spPr/>
        <p:txBody>
          <a:bodyPr/>
          <a:lstStyle/>
          <a:p>
            <a:r>
              <a:rPr lang="en-US" dirty="0">
                <a:latin typeface="Century Schoolbook" panose="02040604050505020304" pitchFamily="18" charset="0"/>
              </a:rPr>
              <a:t>Most common with head and neck cancers</a:t>
            </a:r>
          </a:p>
          <a:p>
            <a:r>
              <a:rPr lang="en-US" dirty="0">
                <a:latin typeface="Century Schoolbook" panose="02040604050505020304" pitchFamily="18" charset="0"/>
              </a:rPr>
              <a:t>Common issues are dry mouth, lack of saliva, mouth sores, inflamed gums, taste changes.</a:t>
            </a:r>
          </a:p>
          <a:p>
            <a:r>
              <a:rPr lang="en-US" dirty="0">
                <a:latin typeface="Century Schoolbook" panose="02040604050505020304" pitchFamily="18" charset="0"/>
              </a:rPr>
              <a:t>Most resolve within weeks to months of stopping treatment</a:t>
            </a:r>
          </a:p>
          <a:p>
            <a:r>
              <a:rPr lang="en-US" dirty="0">
                <a:latin typeface="Century Schoolbook" panose="02040604050505020304" pitchFamily="18" charset="0"/>
              </a:rPr>
              <a:t>Regular visits                             to dentist</a:t>
            </a:r>
          </a:p>
        </p:txBody>
      </p:sp>
      <p:pic>
        <p:nvPicPr>
          <p:cNvPr id="9218" name="Picture 2" descr="Image result for teeth">
            <a:extLst>
              <a:ext uri="{FF2B5EF4-FFF2-40B4-BE49-F238E27FC236}">
                <a16:creationId xmlns:a16="http://schemas.microsoft.com/office/drawing/2014/main" id="{13FEFED5-EAD8-455F-8865-E16AD55AC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571999"/>
            <a:ext cx="2209800" cy="153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94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After Effects - GI</a:t>
            </a:r>
          </a:p>
        </p:txBody>
      </p:sp>
      <p:sp>
        <p:nvSpPr>
          <p:cNvPr id="3" name="Content Placeholder 2"/>
          <p:cNvSpPr>
            <a:spLocks noGrp="1"/>
          </p:cNvSpPr>
          <p:nvPr>
            <p:ph idx="1"/>
          </p:nvPr>
        </p:nvSpPr>
        <p:spPr>
          <a:xfrm>
            <a:off x="1752600" y="914400"/>
            <a:ext cx="7239000" cy="5334000"/>
          </a:xfrm>
        </p:spPr>
        <p:txBody>
          <a:bodyPr/>
          <a:lstStyle/>
          <a:p>
            <a:pPr marL="0" indent="0">
              <a:buNone/>
            </a:pPr>
            <a:r>
              <a:rPr lang="en-US" u="sng" dirty="0">
                <a:latin typeface="Century Schoolbook" panose="02040604050505020304" pitchFamily="18" charset="0"/>
              </a:rPr>
              <a:t>Nausea and vomiting </a:t>
            </a:r>
            <a:r>
              <a:rPr lang="en-US" dirty="0">
                <a:latin typeface="Century Schoolbook" panose="02040604050505020304" pitchFamily="18" charset="0"/>
              </a:rPr>
              <a:t>– </a:t>
            </a:r>
            <a:r>
              <a:rPr lang="en-US" b="0" dirty="0">
                <a:latin typeface="Century Schoolbook" panose="02040604050505020304" pitchFamily="18" charset="0"/>
              </a:rPr>
              <a:t>Managed with with newer medications. If continues after treatment may be caused by exposure to smells or places where chemo was given.</a:t>
            </a:r>
          </a:p>
          <a:p>
            <a:pPr marL="0" indent="0">
              <a:buNone/>
            </a:pPr>
            <a:r>
              <a:rPr lang="en-US" sz="3000" dirty="0">
                <a:solidFill>
                  <a:srgbClr val="CC0066"/>
                </a:solidFill>
                <a:latin typeface="Century Schoolbook" panose="02040604050505020304" pitchFamily="18" charset="0"/>
              </a:rPr>
              <a:t>If persists seek medical attention.</a:t>
            </a:r>
          </a:p>
          <a:p>
            <a:pPr marL="0" indent="0">
              <a:buNone/>
            </a:pPr>
            <a:endParaRPr lang="en-US" u="sng" dirty="0">
              <a:latin typeface="Century Schoolbook" panose="02040604050505020304" pitchFamily="18" charset="0"/>
            </a:endParaRPr>
          </a:p>
          <a:p>
            <a:pPr marL="0" indent="0">
              <a:buNone/>
            </a:pPr>
            <a:r>
              <a:rPr lang="en-US" u="sng" dirty="0">
                <a:latin typeface="Century Schoolbook" panose="02040604050505020304" pitchFamily="18" charset="0"/>
              </a:rPr>
              <a:t>Diarrhea and constipation </a:t>
            </a:r>
            <a:r>
              <a:rPr lang="en-US" dirty="0">
                <a:latin typeface="Century Schoolbook" panose="02040604050505020304" pitchFamily="18" charset="0"/>
              </a:rPr>
              <a:t>– </a:t>
            </a:r>
            <a:r>
              <a:rPr lang="en-US" b="0" dirty="0">
                <a:latin typeface="Century Schoolbook" panose="02040604050505020304" pitchFamily="18" charset="0"/>
              </a:rPr>
              <a:t>usually resolve after treatment.  Longer with GI cancers.</a:t>
            </a:r>
          </a:p>
        </p:txBody>
      </p:sp>
    </p:spTree>
    <p:extLst>
      <p:ext uri="{BB962C8B-B14F-4D97-AF65-F5344CB8AC3E}">
        <p14:creationId xmlns:p14="http://schemas.microsoft.com/office/powerpoint/2010/main" val="1829268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4D7620"/>
                </a:solidFill>
                <a:latin typeface="Century Schoolbook" panose="02040604050505020304" pitchFamily="18" charset="0"/>
              </a:rPr>
              <a:t>LONG TERM SIDE EFFECTS - CIPN</a:t>
            </a:r>
          </a:p>
        </p:txBody>
      </p:sp>
      <p:sp>
        <p:nvSpPr>
          <p:cNvPr id="3" name="Content Placeholder 2"/>
          <p:cNvSpPr>
            <a:spLocks noGrp="1"/>
          </p:cNvSpPr>
          <p:nvPr>
            <p:ph idx="1"/>
          </p:nvPr>
        </p:nvSpPr>
        <p:spPr>
          <a:xfrm>
            <a:off x="1752600" y="838200"/>
            <a:ext cx="7239000" cy="11794236"/>
          </a:xfrm>
        </p:spPr>
        <p:txBody>
          <a:bodyPr/>
          <a:lstStyle/>
          <a:p>
            <a:pPr marL="0" indent="0" algn="ctr">
              <a:buNone/>
            </a:pPr>
            <a:r>
              <a:rPr lang="en-US" dirty="0">
                <a:latin typeface="Century Schoolbook" panose="02040604050505020304" pitchFamily="18" charset="0"/>
              </a:rPr>
              <a:t>CHEMOTHERAPY INDUCED PERIPHERAL NEUROPATHY</a:t>
            </a:r>
          </a:p>
          <a:p>
            <a:pPr marL="0" indent="0">
              <a:buNone/>
            </a:pPr>
            <a:endParaRPr lang="en-US" dirty="0"/>
          </a:p>
        </p:txBody>
      </p:sp>
      <p:pic>
        <p:nvPicPr>
          <p:cNvPr id="11266" name="Picture 2" descr="Image result for peripheral nervous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05000"/>
            <a:ext cx="5029200" cy="41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83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4D7620"/>
                </a:solidFill>
                <a:latin typeface="Century Schoolbook" panose="02040604050505020304" pitchFamily="18" charset="0"/>
              </a:rPr>
              <a:t>Long term side effect - CIPN</a:t>
            </a:r>
          </a:p>
        </p:txBody>
      </p:sp>
      <p:sp>
        <p:nvSpPr>
          <p:cNvPr id="3" name="Content Placeholder 2"/>
          <p:cNvSpPr>
            <a:spLocks noGrp="1"/>
          </p:cNvSpPr>
          <p:nvPr>
            <p:ph idx="1"/>
          </p:nvPr>
        </p:nvSpPr>
        <p:spPr/>
        <p:txBody>
          <a:bodyPr/>
          <a:lstStyle/>
          <a:p>
            <a:pPr marL="0" indent="0">
              <a:buNone/>
            </a:pPr>
            <a:r>
              <a:rPr lang="en-US" sz="3000" u="sng" dirty="0">
                <a:latin typeface="Century Schoolbook" panose="02040604050505020304" pitchFamily="18" charset="0"/>
              </a:rPr>
              <a:t>Symptoms</a:t>
            </a:r>
            <a:r>
              <a:rPr lang="en-US" sz="3000" dirty="0">
                <a:latin typeface="Century Schoolbook" panose="02040604050505020304" pitchFamily="18" charset="0"/>
              </a:rPr>
              <a:t>: </a:t>
            </a:r>
          </a:p>
          <a:p>
            <a:pPr marL="0" indent="0">
              <a:buNone/>
            </a:pPr>
            <a:r>
              <a:rPr lang="en-US" sz="3000" dirty="0">
                <a:latin typeface="Century Schoolbook" panose="02040604050505020304" pitchFamily="18" charset="0"/>
              </a:rPr>
              <a:t>Numbness, Tingling, prickly sensations, weakness, sharp pain,</a:t>
            </a:r>
          </a:p>
          <a:p>
            <a:pPr marL="0" indent="0">
              <a:buNone/>
            </a:pPr>
            <a:r>
              <a:rPr lang="en-US" sz="3000" dirty="0">
                <a:latin typeface="Century Schoolbook" panose="02040604050505020304" pitchFamily="18" charset="0"/>
              </a:rPr>
              <a:t>Affects fingers, toes, hands, feet, and arms and legs</a:t>
            </a:r>
          </a:p>
          <a:p>
            <a:pPr marL="0" indent="0">
              <a:buNone/>
            </a:pPr>
            <a:r>
              <a:rPr lang="en-US" sz="3000" u="sng" dirty="0">
                <a:latin typeface="Century Schoolbook" panose="02040604050505020304" pitchFamily="18" charset="0"/>
              </a:rPr>
              <a:t>Treatments</a:t>
            </a:r>
            <a:r>
              <a:rPr lang="en-US" sz="3000" dirty="0">
                <a:latin typeface="Century Schoolbook" panose="02040604050505020304" pitchFamily="18" charset="0"/>
              </a:rPr>
              <a:t>:</a:t>
            </a:r>
          </a:p>
          <a:p>
            <a:pPr marL="0" indent="0">
              <a:buNone/>
            </a:pPr>
            <a:r>
              <a:rPr lang="en-US" sz="2800" dirty="0">
                <a:latin typeface="Century Schoolbook" panose="02040604050505020304" pitchFamily="18" charset="0"/>
              </a:rPr>
              <a:t>Acupuncture		OTC analgesics</a:t>
            </a:r>
          </a:p>
          <a:p>
            <a:pPr marL="0" indent="0">
              <a:buNone/>
            </a:pPr>
            <a:r>
              <a:rPr lang="en-US" sz="2800" dirty="0">
                <a:latin typeface="Century Schoolbook" panose="02040604050505020304" pitchFamily="18" charset="0"/>
              </a:rPr>
              <a:t>Anticonvulsants	Narcotics</a:t>
            </a:r>
          </a:p>
          <a:p>
            <a:pPr marL="0" indent="0">
              <a:buNone/>
            </a:pPr>
            <a:r>
              <a:rPr lang="en-US" sz="2800" dirty="0">
                <a:latin typeface="Century Schoolbook" panose="02040604050505020304" pitchFamily="18" charset="0"/>
              </a:rPr>
              <a:t>Antidepressants	OT and PT</a:t>
            </a:r>
          </a:p>
          <a:p>
            <a:pPr marL="0" indent="0">
              <a:buNone/>
            </a:pPr>
            <a:r>
              <a:rPr lang="en-US" sz="2800" dirty="0">
                <a:latin typeface="Century Schoolbook" panose="02040604050505020304" pitchFamily="18" charset="0"/>
              </a:rPr>
              <a:t>Splints			Biofeedback</a:t>
            </a:r>
          </a:p>
        </p:txBody>
      </p:sp>
    </p:spTree>
    <p:extLst>
      <p:ext uri="{BB962C8B-B14F-4D97-AF65-F5344CB8AC3E}">
        <p14:creationId xmlns:p14="http://schemas.microsoft.com/office/powerpoint/2010/main" val="105532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3732-637B-4AC8-BD89-03519A4C0DC4}"/>
              </a:ext>
            </a:extLst>
          </p:cNvPr>
          <p:cNvSpPr>
            <a:spLocks noGrp="1"/>
          </p:cNvSpPr>
          <p:nvPr>
            <p:ph type="title"/>
          </p:nvPr>
        </p:nvSpPr>
        <p:spPr/>
        <p:txBody>
          <a:bodyPr/>
          <a:lstStyle/>
          <a:p>
            <a:r>
              <a:rPr lang="en-US" b="1" dirty="0">
                <a:solidFill>
                  <a:srgbClr val="4D7620"/>
                </a:solidFill>
                <a:latin typeface="Century Schoolbook" panose="02040604050505020304" pitchFamily="18" charset="0"/>
              </a:rPr>
              <a:t>Introductions</a:t>
            </a:r>
          </a:p>
        </p:txBody>
      </p:sp>
      <p:sp>
        <p:nvSpPr>
          <p:cNvPr id="3" name="Content Placeholder 2">
            <a:extLst>
              <a:ext uri="{FF2B5EF4-FFF2-40B4-BE49-F238E27FC236}">
                <a16:creationId xmlns:a16="http://schemas.microsoft.com/office/drawing/2014/main" id="{F51390FB-2DA2-4D20-8805-E08AE1BB72DD}"/>
              </a:ext>
            </a:extLst>
          </p:cNvPr>
          <p:cNvSpPr>
            <a:spLocks noGrp="1"/>
          </p:cNvSpPr>
          <p:nvPr>
            <p:ph idx="1"/>
          </p:nvPr>
        </p:nvSpPr>
        <p:spPr>
          <a:xfrm>
            <a:off x="1690687" y="847725"/>
            <a:ext cx="7239000" cy="5410200"/>
          </a:xfrm>
        </p:spPr>
        <p:txBody>
          <a:bodyPr/>
          <a:lstStyle/>
          <a:p>
            <a:r>
              <a:rPr lang="en-US" sz="3600" dirty="0">
                <a:latin typeface="Century Schoolbook" panose="02040604050505020304" pitchFamily="18" charset="0"/>
              </a:rPr>
              <a:t>Who are we</a:t>
            </a:r>
          </a:p>
          <a:p>
            <a:r>
              <a:rPr lang="en-US" sz="3600" dirty="0">
                <a:latin typeface="Century Schoolbook" panose="02040604050505020304" pitchFamily="18" charset="0"/>
              </a:rPr>
              <a:t>Who are you</a:t>
            </a:r>
          </a:p>
          <a:p>
            <a:r>
              <a:rPr lang="en-US" sz="3600" dirty="0">
                <a:latin typeface="Century Schoolbook" panose="02040604050505020304" pitchFamily="18" charset="0"/>
              </a:rPr>
              <a:t>What do you hope to gain from this class</a:t>
            </a:r>
          </a:p>
        </p:txBody>
      </p:sp>
      <p:pic>
        <p:nvPicPr>
          <p:cNvPr id="1026" name="Picture 2" descr="Image result for shaking hands">
            <a:extLst>
              <a:ext uri="{FF2B5EF4-FFF2-40B4-BE49-F238E27FC236}">
                <a16:creationId xmlns:a16="http://schemas.microsoft.com/office/drawing/2014/main" id="{92593E76-182C-45D6-8BAF-B2F6BCB86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29000"/>
            <a:ext cx="3429000" cy="256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324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4D7620"/>
                </a:solidFill>
                <a:latin typeface="Century Schoolbook" panose="02040604050505020304" pitchFamily="18" charset="0"/>
              </a:rPr>
              <a:t>After effect - Chemo Brain/Cancer Fog</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8" r="-18"/>
          <a:stretch>
            <a:fillRect/>
          </a:stretch>
        </p:blipFill>
        <p:spPr bwMode="auto">
          <a:xfrm>
            <a:off x="4191000" y="2895600"/>
            <a:ext cx="1798638" cy="170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143000"/>
            <a:ext cx="22479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838200"/>
            <a:ext cx="18954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990600"/>
            <a:ext cx="22479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2971800"/>
            <a:ext cx="14478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2600" y="4876800"/>
            <a:ext cx="4876800" cy="109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31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1000"/>
                                        <p:tgtEl>
                                          <p:spTgt spid="2053"/>
                                        </p:tgtEl>
                                      </p:cBhvr>
                                    </p:animEffect>
                                    <p:anim calcmode="lin" valueType="num">
                                      <p:cBhvr>
                                        <p:cTn id="8" dur="1000" fill="hold"/>
                                        <p:tgtEl>
                                          <p:spTgt spid="2053"/>
                                        </p:tgtEl>
                                        <p:attrNameLst>
                                          <p:attrName>ppt_x</p:attrName>
                                        </p:attrNameLst>
                                      </p:cBhvr>
                                      <p:tavLst>
                                        <p:tav tm="0">
                                          <p:val>
                                            <p:strVal val="#ppt_x"/>
                                          </p:val>
                                        </p:tav>
                                        <p:tav tm="100000">
                                          <p:val>
                                            <p:strVal val="#ppt_x"/>
                                          </p:val>
                                        </p:tav>
                                      </p:tavLst>
                                    </p:anim>
                                    <p:anim calcmode="lin" valueType="num">
                                      <p:cBhvr>
                                        <p:cTn id="9" dur="1000" fill="hold"/>
                                        <p:tgtEl>
                                          <p:spTgt spid="20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250"/>
                                  </p:stCondLst>
                                  <p:childTnLst>
                                    <p:set>
                                      <p:cBhvr>
                                        <p:cTn id="12" dur="1" fill="hold">
                                          <p:stCondLst>
                                            <p:cond delay="0"/>
                                          </p:stCondLst>
                                        </p:cTn>
                                        <p:tgtEl>
                                          <p:spTgt spid="2055"/>
                                        </p:tgtEl>
                                        <p:attrNameLst>
                                          <p:attrName>style.visibility</p:attrName>
                                        </p:attrNameLst>
                                      </p:cBhvr>
                                      <p:to>
                                        <p:strVal val="visible"/>
                                      </p:to>
                                    </p:set>
                                    <p:anim calcmode="lin" valueType="num">
                                      <p:cBhvr>
                                        <p:cTn id="13" dur="500" fill="hold"/>
                                        <p:tgtEl>
                                          <p:spTgt spid="2055"/>
                                        </p:tgtEl>
                                        <p:attrNameLst>
                                          <p:attrName>ppt_w</p:attrName>
                                        </p:attrNameLst>
                                      </p:cBhvr>
                                      <p:tavLst>
                                        <p:tav tm="0">
                                          <p:val>
                                            <p:fltVal val="0"/>
                                          </p:val>
                                        </p:tav>
                                        <p:tav tm="100000">
                                          <p:val>
                                            <p:strVal val="#ppt_w"/>
                                          </p:val>
                                        </p:tav>
                                      </p:tavLst>
                                    </p:anim>
                                    <p:anim calcmode="lin" valueType="num">
                                      <p:cBhvr>
                                        <p:cTn id="14" dur="500" fill="hold"/>
                                        <p:tgtEl>
                                          <p:spTgt spid="2055"/>
                                        </p:tgtEl>
                                        <p:attrNameLst>
                                          <p:attrName>ppt_h</p:attrName>
                                        </p:attrNameLst>
                                      </p:cBhvr>
                                      <p:tavLst>
                                        <p:tav tm="0">
                                          <p:val>
                                            <p:fltVal val="0"/>
                                          </p:val>
                                        </p:tav>
                                        <p:tav tm="100000">
                                          <p:val>
                                            <p:strVal val="#ppt_h"/>
                                          </p:val>
                                        </p:tav>
                                      </p:tavLst>
                                    </p:anim>
                                    <p:animEffect transition="in" filter="fade">
                                      <p:cBhvr>
                                        <p:cTn id="15" dur="500"/>
                                        <p:tgtEl>
                                          <p:spTgt spid="2055"/>
                                        </p:tgtEl>
                                      </p:cBhvr>
                                    </p:animEffect>
                                  </p:childTnLst>
                                </p:cTn>
                              </p:par>
                            </p:childTnLst>
                          </p:cTn>
                        </p:par>
                        <p:par>
                          <p:cTn id="16" fill="hold">
                            <p:stCondLst>
                              <p:cond delay="1750"/>
                            </p:stCondLst>
                            <p:childTnLst>
                              <p:par>
                                <p:cTn id="17" presetID="10" presetClass="entr" presetSubtype="0" fill="hold" nodeType="afterEffect">
                                  <p:stCondLst>
                                    <p:cond delay="25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par>
                          <p:cTn id="20" fill="hold">
                            <p:stCondLst>
                              <p:cond delay="2500"/>
                            </p:stCondLst>
                            <p:childTnLst>
                              <p:par>
                                <p:cTn id="21" presetID="31" presetClass="entr" presetSubtype="0" fill="hold" nodeType="afterEffect">
                                  <p:stCondLst>
                                    <p:cond delay="250"/>
                                  </p:stCondLst>
                                  <p:childTnLst>
                                    <p:set>
                                      <p:cBhvr>
                                        <p:cTn id="22" dur="1" fill="hold">
                                          <p:stCondLst>
                                            <p:cond delay="0"/>
                                          </p:stCondLst>
                                        </p:cTn>
                                        <p:tgtEl>
                                          <p:spTgt spid="2057"/>
                                        </p:tgtEl>
                                        <p:attrNameLst>
                                          <p:attrName>style.visibility</p:attrName>
                                        </p:attrNameLst>
                                      </p:cBhvr>
                                      <p:to>
                                        <p:strVal val="visible"/>
                                      </p:to>
                                    </p:set>
                                    <p:anim calcmode="lin" valueType="num">
                                      <p:cBhvr>
                                        <p:cTn id="23" dur="1000" fill="hold"/>
                                        <p:tgtEl>
                                          <p:spTgt spid="2057"/>
                                        </p:tgtEl>
                                        <p:attrNameLst>
                                          <p:attrName>ppt_w</p:attrName>
                                        </p:attrNameLst>
                                      </p:cBhvr>
                                      <p:tavLst>
                                        <p:tav tm="0">
                                          <p:val>
                                            <p:fltVal val="0"/>
                                          </p:val>
                                        </p:tav>
                                        <p:tav tm="100000">
                                          <p:val>
                                            <p:strVal val="#ppt_w"/>
                                          </p:val>
                                        </p:tav>
                                      </p:tavLst>
                                    </p:anim>
                                    <p:anim calcmode="lin" valueType="num">
                                      <p:cBhvr>
                                        <p:cTn id="24" dur="1000" fill="hold"/>
                                        <p:tgtEl>
                                          <p:spTgt spid="2057"/>
                                        </p:tgtEl>
                                        <p:attrNameLst>
                                          <p:attrName>ppt_h</p:attrName>
                                        </p:attrNameLst>
                                      </p:cBhvr>
                                      <p:tavLst>
                                        <p:tav tm="0">
                                          <p:val>
                                            <p:fltVal val="0"/>
                                          </p:val>
                                        </p:tav>
                                        <p:tav tm="100000">
                                          <p:val>
                                            <p:strVal val="#ppt_h"/>
                                          </p:val>
                                        </p:tav>
                                      </p:tavLst>
                                    </p:anim>
                                    <p:anim calcmode="lin" valueType="num">
                                      <p:cBhvr>
                                        <p:cTn id="25" dur="1000" fill="hold"/>
                                        <p:tgtEl>
                                          <p:spTgt spid="2057"/>
                                        </p:tgtEl>
                                        <p:attrNameLst>
                                          <p:attrName>style.rotation</p:attrName>
                                        </p:attrNameLst>
                                      </p:cBhvr>
                                      <p:tavLst>
                                        <p:tav tm="0">
                                          <p:val>
                                            <p:fltVal val="90"/>
                                          </p:val>
                                        </p:tav>
                                        <p:tav tm="100000">
                                          <p:val>
                                            <p:fltVal val="0"/>
                                          </p:val>
                                        </p:tav>
                                      </p:tavLst>
                                    </p:anim>
                                    <p:animEffect transition="in" filter="fade">
                                      <p:cBhvr>
                                        <p:cTn id="26" dur="1000"/>
                                        <p:tgtEl>
                                          <p:spTgt spid="2057"/>
                                        </p:tgtEl>
                                      </p:cBhvr>
                                    </p:animEffect>
                                  </p:childTnLst>
                                </p:cTn>
                              </p:par>
                            </p:childTnLst>
                          </p:cTn>
                        </p:par>
                        <p:par>
                          <p:cTn id="27" fill="hold">
                            <p:stCondLst>
                              <p:cond delay="3750"/>
                            </p:stCondLst>
                            <p:childTnLst>
                              <p:par>
                                <p:cTn id="28" presetID="26" presetClass="entr" presetSubtype="0" fill="hold" nodeType="afterEffect">
                                  <p:stCondLst>
                                    <p:cond delay="25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80">
                                          <p:stCondLst>
                                            <p:cond delay="0"/>
                                          </p:stCondLst>
                                        </p:cTn>
                                        <p:tgtEl>
                                          <p:spTgt spid="2052"/>
                                        </p:tgtEl>
                                      </p:cBhvr>
                                    </p:animEffect>
                                    <p:anim calcmode="lin" valueType="num">
                                      <p:cBhvr>
                                        <p:cTn id="31"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36" dur="26">
                                          <p:stCondLst>
                                            <p:cond delay="650"/>
                                          </p:stCondLst>
                                        </p:cTn>
                                        <p:tgtEl>
                                          <p:spTgt spid="2052"/>
                                        </p:tgtEl>
                                      </p:cBhvr>
                                      <p:to x="100000" y="60000"/>
                                    </p:animScale>
                                    <p:animScale>
                                      <p:cBhvr>
                                        <p:cTn id="37" dur="166" decel="50000">
                                          <p:stCondLst>
                                            <p:cond delay="676"/>
                                          </p:stCondLst>
                                        </p:cTn>
                                        <p:tgtEl>
                                          <p:spTgt spid="2052"/>
                                        </p:tgtEl>
                                      </p:cBhvr>
                                      <p:to x="100000" y="100000"/>
                                    </p:animScale>
                                    <p:animScale>
                                      <p:cBhvr>
                                        <p:cTn id="38" dur="26">
                                          <p:stCondLst>
                                            <p:cond delay="1312"/>
                                          </p:stCondLst>
                                        </p:cTn>
                                        <p:tgtEl>
                                          <p:spTgt spid="2052"/>
                                        </p:tgtEl>
                                      </p:cBhvr>
                                      <p:to x="100000" y="80000"/>
                                    </p:animScale>
                                    <p:animScale>
                                      <p:cBhvr>
                                        <p:cTn id="39" dur="166" decel="50000">
                                          <p:stCondLst>
                                            <p:cond delay="1338"/>
                                          </p:stCondLst>
                                        </p:cTn>
                                        <p:tgtEl>
                                          <p:spTgt spid="2052"/>
                                        </p:tgtEl>
                                      </p:cBhvr>
                                      <p:to x="100000" y="100000"/>
                                    </p:animScale>
                                    <p:animScale>
                                      <p:cBhvr>
                                        <p:cTn id="40" dur="26">
                                          <p:stCondLst>
                                            <p:cond delay="1642"/>
                                          </p:stCondLst>
                                        </p:cTn>
                                        <p:tgtEl>
                                          <p:spTgt spid="2052"/>
                                        </p:tgtEl>
                                      </p:cBhvr>
                                      <p:to x="100000" y="90000"/>
                                    </p:animScale>
                                    <p:animScale>
                                      <p:cBhvr>
                                        <p:cTn id="41" dur="166" decel="50000">
                                          <p:stCondLst>
                                            <p:cond delay="1668"/>
                                          </p:stCondLst>
                                        </p:cTn>
                                        <p:tgtEl>
                                          <p:spTgt spid="2052"/>
                                        </p:tgtEl>
                                      </p:cBhvr>
                                      <p:to x="100000" y="100000"/>
                                    </p:animScale>
                                    <p:animScale>
                                      <p:cBhvr>
                                        <p:cTn id="42" dur="26">
                                          <p:stCondLst>
                                            <p:cond delay="1808"/>
                                          </p:stCondLst>
                                        </p:cTn>
                                        <p:tgtEl>
                                          <p:spTgt spid="2052"/>
                                        </p:tgtEl>
                                      </p:cBhvr>
                                      <p:to x="100000" y="95000"/>
                                    </p:animScale>
                                    <p:animScale>
                                      <p:cBhvr>
                                        <p:cTn id="43" dur="166" decel="50000">
                                          <p:stCondLst>
                                            <p:cond delay="1834"/>
                                          </p:stCondLst>
                                        </p:cTn>
                                        <p:tgtEl>
                                          <p:spTgt spid="2052"/>
                                        </p:tgtEl>
                                      </p:cBhvr>
                                      <p:to x="100000" y="100000"/>
                                    </p:animScale>
                                  </p:childTnLst>
                                </p:cTn>
                              </p:par>
                            </p:childTnLst>
                          </p:cTn>
                        </p:par>
                        <p:par>
                          <p:cTn id="44" fill="hold">
                            <p:stCondLst>
                              <p:cond delay="6000"/>
                            </p:stCondLst>
                            <p:childTnLst>
                              <p:par>
                                <p:cTn id="45" presetID="31" presetClass="entr" presetSubtype="0" fill="hold" nodeType="afterEffect">
                                  <p:stCondLst>
                                    <p:cond delay="250"/>
                                  </p:stCondLst>
                                  <p:childTnLst>
                                    <p:set>
                                      <p:cBhvr>
                                        <p:cTn id="46" dur="1" fill="hold">
                                          <p:stCondLst>
                                            <p:cond delay="0"/>
                                          </p:stCondLst>
                                        </p:cTn>
                                        <p:tgtEl>
                                          <p:spTgt spid="2054"/>
                                        </p:tgtEl>
                                        <p:attrNameLst>
                                          <p:attrName>style.visibility</p:attrName>
                                        </p:attrNameLst>
                                      </p:cBhvr>
                                      <p:to>
                                        <p:strVal val="visible"/>
                                      </p:to>
                                    </p:set>
                                    <p:anim calcmode="lin" valueType="num">
                                      <p:cBhvr>
                                        <p:cTn id="47" dur="1000" fill="hold"/>
                                        <p:tgtEl>
                                          <p:spTgt spid="2054"/>
                                        </p:tgtEl>
                                        <p:attrNameLst>
                                          <p:attrName>ppt_w</p:attrName>
                                        </p:attrNameLst>
                                      </p:cBhvr>
                                      <p:tavLst>
                                        <p:tav tm="0">
                                          <p:val>
                                            <p:fltVal val="0"/>
                                          </p:val>
                                        </p:tav>
                                        <p:tav tm="100000">
                                          <p:val>
                                            <p:strVal val="#ppt_w"/>
                                          </p:val>
                                        </p:tav>
                                      </p:tavLst>
                                    </p:anim>
                                    <p:anim calcmode="lin" valueType="num">
                                      <p:cBhvr>
                                        <p:cTn id="48" dur="1000" fill="hold"/>
                                        <p:tgtEl>
                                          <p:spTgt spid="2054"/>
                                        </p:tgtEl>
                                        <p:attrNameLst>
                                          <p:attrName>ppt_h</p:attrName>
                                        </p:attrNameLst>
                                      </p:cBhvr>
                                      <p:tavLst>
                                        <p:tav tm="0">
                                          <p:val>
                                            <p:fltVal val="0"/>
                                          </p:val>
                                        </p:tav>
                                        <p:tav tm="100000">
                                          <p:val>
                                            <p:strVal val="#ppt_h"/>
                                          </p:val>
                                        </p:tav>
                                      </p:tavLst>
                                    </p:anim>
                                    <p:anim calcmode="lin" valueType="num">
                                      <p:cBhvr>
                                        <p:cTn id="49" dur="1000" fill="hold"/>
                                        <p:tgtEl>
                                          <p:spTgt spid="2054"/>
                                        </p:tgtEl>
                                        <p:attrNameLst>
                                          <p:attrName>style.rotation</p:attrName>
                                        </p:attrNameLst>
                                      </p:cBhvr>
                                      <p:tavLst>
                                        <p:tav tm="0">
                                          <p:val>
                                            <p:fltVal val="90"/>
                                          </p:val>
                                        </p:tav>
                                        <p:tav tm="100000">
                                          <p:val>
                                            <p:fltVal val="0"/>
                                          </p:val>
                                        </p:tav>
                                      </p:tavLst>
                                    </p:anim>
                                    <p:animEffect transition="in" filter="fade">
                                      <p:cBhvr>
                                        <p:cTn id="50"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Chemo Brain</a:t>
            </a:r>
          </a:p>
        </p:txBody>
      </p:sp>
      <p:sp>
        <p:nvSpPr>
          <p:cNvPr id="3" name="Content Placeholder 2"/>
          <p:cNvSpPr>
            <a:spLocks noGrp="1"/>
          </p:cNvSpPr>
          <p:nvPr>
            <p:ph idx="1"/>
          </p:nvPr>
        </p:nvSpPr>
        <p:spPr>
          <a:xfrm>
            <a:off x="1676400" y="838200"/>
            <a:ext cx="7315200" cy="5410200"/>
          </a:xfrm>
        </p:spPr>
        <p:txBody>
          <a:bodyPr/>
          <a:lstStyle/>
          <a:p>
            <a:pPr marL="0" indent="0">
              <a:buNone/>
            </a:pPr>
            <a:r>
              <a:rPr lang="en-US" b="0" dirty="0">
                <a:solidFill>
                  <a:srgbClr val="000000"/>
                </a:solidFill>
                <a:latin typeface="Century Schoolbook" panose="02040604050505020304" pitchFamily="18" charset="0"/>
              </a:rPr>
              <a:t>A catchall term for the cognitive dysfunction and neurophysiological changes produced by chemotherapy toxicity </a:t>
            </a:r>
          </a:p>
          <a:p>
            <a:pPr marL="0" indent="0">
              <a:buNone/>
            </a:pPr>
            <a:endParaRPr lang="en-US" sz="1400" b="0" dirty="0">
              <a:solidFill>
                <a:srgbClr val="000000"/>
              </a:solidFill>
              <a:latin typeface="Century Schoolbook" panose="02040604050505020304" pitchFamily="18" charset="0"/>
            </a:endParaRPr>
          </a:p>
          <a:p>
            <a:pPr marL="0" indent="0">
              <a:buNone/>
            </a:pPr>
            <a:r>
              <a:rPr lang="en-US" b="0" dirty="0">
                <a:solidFill>
                  <a:srgbClr val="000000"/>
                </a:solidFill>
                <a:latin typeface="Century Schoolbook" panose="02040604050505020304" pitchFamily="18" charset="0"/>
              </a:rPr>
              <a:t>This is an important quality-of-life issue for cancer survivors </a:t>
            </a:r>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267200"/>
            <a:ext cx="46482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96310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7467600" cy="609600"/>
          </a:xfrm>
        </p:spPr>
        <p:txBody>
          <a:bodyPr/>
          <a:lstStyle/>
          <a:p>
            <a:r>
              <a:rPr lang="en-US" sz="3600" dirty="0">
                <a:solidFill>
                  <a:srgbClr val="4D7620"/>
                </a:solidFill>
                <a:latin typeface="Century Schoolbook" panose="02040604050505020304" pitchFamily="18" charset="0"/>
              </a:rPr>
              <a:t>AFTER EFFECT CHEMO BRAIN</a:t>
            </a:r>
          </a:p>
        </p:txBody>
      </p:sp>
      <p:sp>
        <p:nvSpPr>
          <p:cNvPr id="3" name="Content Placeholder 2"/>
          <p:cNvSpPr>
            <a:spLocks noGrp="1"/>
          </p:cNvSpPr>
          <p:nvPr>
            <p:ph idx="1"/>
          </p:nvPr>
        </p:nvSpPr>
        <p:spPr/>
        <p:txBody>
          <a:bodyPr/>
          <a:lstStyle/>
          <a:p>
            <a:pPr marL="0" indent="0">
              <a:buNone/>
            </a:pPr>
            <a:r>
              <a:rPr lang="en-US" sz="2300" dirty="0">
                <a:latin typeface="Century Schoolbook" panose="02040604050505020304" pitchFamily="18" charset="0"/>
              </a:rPr>
              <a:t>POSSIBLE NON-CHEMO CAUSES</a:t>
            </a:r>
          </a:p>
          <a:p>
            <a:r>
              <a:rPr lang="en-US" sz="2300" dirty="0">
                <a:latin typeface="Century Schoolbook" panose="02040604050505020304" pitchFamily="18" charset="0"/>
              </a:rPr>
              <a:t>The cancer itself</a:t>
            </a:r>
          </a:p>
          <a:p>
            <a:r>
              <a:rPr lang="en-US" sz="2300" dirty="0">
                <a:latin typeface="Century Schoolbook" panose="02040604050505020304" pitchFamily="18" charset="0"/>
              </a:rPr>
              <a:t>Other drugs – steroids, anti-nausea, pain medications</a:t>
            </a:r>
          </a:p>
          <a:p>
            <a:r>
              <a:rPr lang="en-US" sz="2300" dirty="0">
                <a:latin typeface="Century Schoolbook" panose="02040604050505020304" pitchFamily="18" charset="0"/>
              </a:rPr>
              <a:t>Low blood counts</a:t>
            </a:r>
          </a:p>
          <a:p>
            <a:r>
              <a:rPr lang="en-US" sz="2300" dirty="0">
                <a:latin typeface="Century Schoolbook" panose="02040604050505020304" pitchFamily="18" charset="0"/>
              </a:rPr>
              <a:t>Sleep problems</a:t>
            </a:r>
          </a:p>
          <a:p>
            <a:r>
              <a:rPr lang="en-US" sz="2300" dirty="0">
                <a:latin typeface="Century Schoolbook" panose="02040604050505020304" pitchFamily="18" charset="0"/>
              </a:rPr>
              <a:t>Depressions</a:t>
            </a:r>
          </a:p>
          <a:p>
            <a:r>
              <a:rPr lang="en-US" sz="2300" dirty="0">
                <a:latin typeface="Century Schoolbook" panose="02040604050505020304" pitchFamily="18" charset="0"/>
              </a:rPr>
              <a:t>Anxiety, stress, worry, other emotional pressure</a:t>
            </a:r>
          </a:p>
          <a:p>
            <a:r>
              <a:rPr lang="en-US" sz="2300" dirty="0">
                <a:latin typeface="Century Schoolbook" panose="02040604050505020304" pitchFamily="18" charset="0"/>
              </a:rPr>
              <a:t>Infection</a:t>
            </a:r>
          </a:p>
          <a:p>
            <a:r>
              <a:rPr lang="en-US" sz="2300" dirty="0">
                <a:latin typeface="Century Schoolbook" panose="02040604050505020304" pitchFamily="18" charset="0"/>
              </a:rPr>
              <a:t>Fatigue</a:t>
            </a:r>
          </a:p>
          <a:p>
            <a:r>
              <a:rPr lang="en-US" sz="2300" dirty="0">
                <a:latin typeface="Century Schoolbook" panose="02040604050505020304" pitchFamily="18" charset="0"/>
              </a:rPr>
              <a:t>Hormone changes</a:t>
            </a:r>
          </a:p>
          <a:p>
            <a:r>
              <a:rPr lang="en-US" sz="2300" dirty="0">
                <a:latin typeface="Century Schoolbook" panose="02040604050505020304" pitchFamily="18" charset="0"/>
              </a:rPr>
              <a:t>Nutritional deficiencies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46854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Symptoms of Chemo Brain</a:t>
            </a:r>
          </a:p>
        </p:txBody>
      </p:sp>
      <p:sp>
        <p:nvSpPr>
          <p:cNvPr id="3" name="Content Placeholder 2"/>
          <p:cNvSpPr>
            <a:spLocks noGrp="1"/>
          </p:cNvSpPr>
          <p:nvPr>
            <p:ph idx="1"/>
          </p:nvPr>
        </p:nvSpPr>
        <p:spPr>
          <a:xfrm>
            <a:off x="1676400" y="838200"/>
            <a:ext cx="7543800" cy="5410200"/>
          </a:xfrm>
        </p:spPr>
        <p:txBody>
          <a:bodyPr/>
          <a:lstStyle/>
          <a:p>
            <a:pPr>
              <a:lnSpc>
                <a:spcPct val="150000"/>
              </a:lnSpc>
            </a:pPr>
            <a:r>
              <a:rPr lang="en-US" sz="1800" dirty="0">
                <a:solidFill>
                  <a:srgbClr val="000000"/>
                </a:solidFill>
                <a:latin typeface="Century Schoolbook" panose="02040604050505020304" pitchFamily="18" charset="0"/>
              </a:rPr>
              <a:t>Memory, concentration, attention</a:t>
            </a:r>
          </a:p>
          <a:p>
            <a:pPr>
              <a:lnSpc>
                <a:spcPct val="150000"/>
              </a:lnSpc>
            </a:pPr>
            <a:r>
              <a:rPr lang="en-US" sz="1800" dirty="0">
                <a:solidFill>
                  <a:srgbClr val="000000"/>
                </a:solidFill>
                <a:latin typeface="Century Schoolbook" panose="02040604050505020304" pitchFamily="18" charset="0"/>
              </a:rPr>
              <a:t>Word retrieval</a:t>
            </a:r>
          </a:p>
          <a:p>
            <a:pPr>
              <a:lnSpc>
                <a:spcPct val="150000"/>
              </a:lnSpc>
            </a:pPr>
            <a:r>
              <a:rPr lang="en-US" sz="1800" dirty="0">
                <a:solidFill>
                  <a:srgbClr val="000000"/>
                </a:solidFill>
                <a:latin typeface="Century Schoolbook" panose="02040604050505020304" pitchFamily="18" charset="0"/>
              </a:rPr>
              <a:t>Multitasking, affecting competence at home and at work</a:t>
            </a:r>
          </a:p>
          <a:p>
            <a:pPr>
              <a:lnSpc>
                <a:spcPct val="150000"/>
              </a:lnSpc>
            </a:pPr>
            <a:r>
              <a:rPr lang="en-US" sz="1800" dirty="0">
                <a:solidFill>
                  <a:srgbClr val="000000"/>
                </a:solidFill>
                <a:latin typeface="Century Schoolbook" panose="02040604050505020304" pitchFamily="18" charset="0"/>
              </a:rPr>
              <a:t>Spatial orientation (poor sense of direction)</a:t>
            </a:r>
          </a:p>
          <a:p>
            <a:pPr>
              <a:lnSpc>
                <a:spcPct val="150000"/>
              </a:lnSpc>
            </a:pPr>
            <a:r>
              <a:rPr lang="en-US" sz="1800" dirty="0">
                <a:solidFill>
                  <a:srgbClr val="000000"/>
                </a:solidFill>
                <a:latin typeface="Century Schoolbook" panose="02040604050505020304" pitchFamily="18" charset="0"/>
              </a:rPr>
              <a:t>Difficulty following the thread of conversations and fearing others will notice</a:t>
            </a:r>
          </a:p>
          <a:p>
            <a:pPr>
              <a:lnSpc>
                <a:spcPct val="150000"/>
              </a:lnSpc>
            </a:pPr>
            <a:r>
              <a:rPr lang="en-US" sz="1800" dirty="0">
                <a:solidFill>
                  <a:srgbClr val="000000"/>
                </a:solidFill>
                <a:latin typeface="Century Schoolbook" panose="02040604050505020304" pitchFamily="18" charset="0"/>
              </a:rPr>
              <a:t>Compounding depression or fatigue</a:t>
            </a:r>
          </a:p>
          <a:p>
            <a:pPr>
              <a:lnSpc>
                <a:spcPct val="150000"/>
              </a:lnSpc>
            </a:pPr>
            <a:r>
              <a:rPr lang="en-US" sz="1800" dirty="0">
                <a:solidFill>
                  <a:srgbClr val="000000"/>
                </a:solidFill>
                <a:latin typeface="Century Schoolbook" panose="02040604050505020304" pitchFamily="18" charset="0"/>
              </a:rPr>
              <a:t>“Task completion is where I am most affected cognitively. It’s as  if the follow-through feature has been removed from my brain.”</a:t>
            </a:r>
          </a:p>
          <a:p>
            <a:pPr>
              <a:lnSpc>
                <a:spcPct val="150000"/>
              </a:lnSpc>
            </a:pPr>
            <a:r>
              <a:rPr lang="en-US" sz="1800" dirty="0">
                <a:solidFill>
                  <a:srgbClr val="000000"/>
                </a:solidFill>
                <a:latin typeface="Century Schoolbook" panose="02040604050505020304" pitchFamily="18" charset="0"/>
              </a:rPr>
              <a:t>“I would struggle with spelling words I had known forever. I would forget names, places, and conversations.”</a:t>
            </a:r>
          </a:p>
        </p:txBody>
      </p:sp>
    </p:spTree>
    <p:extLst>
      <p:ext uri="{BB962C8B-B14F-4D97-AF65-F5344CB8AC3E}">
        <p14:creationId xmlns:p14="http://schemas.microsoft.com/office/powerpoint/2010/main" val="3093413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4D7620"/>
                </a:solidFill>
                <a:latin typeface="Century Schoolbook" panose="02040604050505020304" pitchFamily="18" charset="0"/>
              </a:rPr>
              <a:t>Coping Strategies – Chemo Brain</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sz="2000" dirty="0">
                <a:solidFill>
                  <a:srgbClr val="000000"/>
                </a:solidFill>
                <a:latin typeface="Century Schoolbook" panose="02040604050505020304" pitchFamily="18" charset="0"/>
              </a:rPr>
              <a:t>Make lists</a:t>
            </a:r>
          </a:p>
          <a:p>
            <a:pPr>
              <a:buFont typeface="Wingdings" panose="05000000000000000000" pitchFamily="2" charset="2"/>
              <a:buChar char="ü"/>
            </a:pPr>
            <a:r>
              <a:rPr lang="en-US" sz="2000" dirty="0">
                <a:solidFill>
                  <a:srgbClr val="000000"/>
                </a:solidFill>
                <a:latin typeface="Century Schoolbook" panose="02040604050505020304" pitchFamily="18" charset="0"/>
              </a:rPr>
              <a:t>Use a daily planner</a:t>
            </a:r>
          </a:p>
          <a:p>
            <a:pPr>
              <a:buFont typeface="Wingdings" panose="05000000000000000000" pitchFamily="2" charset="2"/>
              <a:buChar char="ü"/>
            </a:pPr>
            <a:r>
              <a:rPr lang="en-US" sz="2000" dirty="0">
                <a:solidFill>
                  <a:srgbClr val="000000"/>
                </a:solidFill>
                <a:latin typeface="Century Schoolbook" panose="02040604050505020304" pitchFamily="18" charset="0"/>
              </a:rPr>
              <a:t>Keep a memory notebook</a:t>
            </a:r>
          </a:p>
          <a:p>
            <a:pPr>
              <a:buFont typeface="Wingdings" panose="05000000000000000000" pitchFamily="2" charset="2"/>
              <a:buChar char="ü"/>
            </a:pPr>
            <a:r>
              <a:rPr lang="en-US" sz="2000" dirty="0">
                <a:solidFill>
                  <a:srgbClr val="000000"/>
                </a:solidFill>
                <a:latin typeface="Century Schoolbook" panose="02040604050505020304" pitchFamily="18" charset="0"/>
              </a:rPr>
              <a:t>Leave yourself messages</a:t>
            </a:r>
          </a:p>
          <a:p>
            <a:pPr>
              <a:buFont typeface="Wingdings" panose="05000000000000000000" pitchFamily="2" charset="2"/>
              <a:buChar char="ü"/>
            </a:pPr>
            <a:r>
              <a:rPr lang="en-US" sz="2000" dirty="0">
                <a:solidFill>
                  <a:srgbClr val="000000"/>
                </a:solidFill>
                <a:latin typeface="Century Schoolbook" panose="02040604050505020304" pitchFamily="18" charset="0"/>
              </a:rPr>
              <a:t>Organize your environment</a:t>
            </a:r>
          </a:p>
          <a:p>
            <a:pPr>
              <a:buFont typeface="Wingdings" panose="05000000000000000000" pitchFamily="2" charset="2"/>
              <a:buChar char="ü"/>
            </a:pPr>
            <a:r>
              <a:rPr lang="en-US" sz="2000" dirty="0">
                <a:solidFill>
                  <a:srgbClr val="000000"/>
                </a:solidFill>
                <a:latin typeface="Century Schoolbook" panose="02040604050505020304" pitchFamily="18" charset="0"/>
              </a:rPr>
              <a:t>Avoid distractions</a:t>
            </a:r>
          </a:p>
          <a:p>
            <a:pPr>
              <a:buFont typeface="Wingdings" panose="05000000000000000000" pitchFamily="2" charset="2"/>
              <a:buChar char="ü"/>
            </a:pPr>
            <a:r>
              <a:rPr lang="en-US" sz="2000" dirty="0">
                <a:solidFill>
                  <a:srgbClr val="000000"/>
                </a:solidFill>
                <a:latin typeface="Century Schoolbook" panose="02040604050505020304" pitchFamily="18" charset="0"/>
              </a:rPr>
              <a:t>Have conversations in quiet places</a:t>
            </a:r>
          </a:p>
          <a:p>
            <a:pPr>
              <a:buFont typeface="Wingdings" panose="05000000000000000000" pitchFamily="2" charset="2"/>
              <a:buChar char="ü"/>
            </a:pPr>
            <a:r>
              <a:rPr lang="en-US" sz="2000" dirty="0">
                <a:solidFill>
                  <a:srgbClr val="000000"/>
                </a:solidFill>
                <a:latin typeface="Century Schoolbook" panose="02040604050505020304" pitchFamily="18" charset="0"/>
              </a:rPr>
              <a:t>Repeat information out aloud after someone gives it to you and write it down</a:t>
            </a:r>
          </a:p>
          <a:p>
            <a:pPr>
              <a:buFont typeface="Wingdings" panose="05000000000000000000" pitchFamily="2" charset="2"/>
              <a:buChar char="ü"/>
            </a:pPr>
            <a:r>
              <a:rPr lang="en-US" sz="2000" dirty="0">
                <a:solidFill>
                  <a:srgbClr val="000000"/>
                </a:solidFill>
                <a:latin typeface="Century Schoolbook" panose="02040604050505020304" pitchFamily="18" charset="0"/>
              </a:rPr>
              <a:t>Keep your mind active</a:t>
            </a:r>
          </a:p>
          <a:p>
            <a:pPr>
              <a:buFont typeface="Wingdings" panose="05000000000000000000" pitchFamily="2" charset="2"/>
              <a:buChar char="ü"/>
            </a:pPr>
            <a:r>
              <a:rPr lang="en-US" sz="2000" dirty="0">
                <a:solidFill>
                  <a:srgbClr val="000000"/>
                </a:solidFill>
                <a:latin typeface="Century Schoolbook" panose="02040604050505020304" pitchFamily="18" charset="0"/>
              </a:rPr>
              <a:t>Proofread</a:t>
            </a:r>
          </a:p>
          <a:p>
            <a:pPr>
              <a:buFont typeface="Wingdings" panose="05000000000000000000" pitchFamily="2" charset="2"/>
              <a:buChar char="ü"/>
            </a:pPr>
            <a:r>
              <a:rPr lang="en-US" sz="2000" dirty="0">
                <a:solidFill>
                  <a:srgbClr val="000000"/>
                </a:solidFill>
                <a:latin typeface="Century Schoolbook" panose="02040604050505020304" pitchFamily="18" charset="0"/>
              </a:rPr>
              <a:t>Train yourself to focus</a:t>
            </a:r>
          </a:p>
          <a:p>
            <a:pPr>
              <a:buFont typeface="Wingdings" panose="05000000000000000000" pitchFamily="2" charset="2"/>
              <a:buChar char="ü"/>
            </a:pPr>
            <a:r>
              <a:rPr lang="en-US" sz="2000" dirty="0">
                <a:solidFill>
                  <a:srgbClr val="000000"/>
                </a:solidFill>
                <a:latin typeface="Century Schoolbook" panose="02040604050505020304" pitchFamily="18" charset="0"/>
              </a:rPr>
              <a:t>Exercise, eat well, get plenty of rest and sleep</a:t>
            </a:r>
          </a:p>
          <a:p>
            <a:pPr>
              <a:buFont typeface="Wingdings" panose="05000000000000000000" pitchFamily="2" charset="2"/>
              <a:buChar char="ü"/>
            </a:pPr>
            <a:r>
              <a:rPr lang="en-US" sz="2000" dirty="0">
                <a:solidFill>
                  <a:srgbClr val="000000"/>
                </a:solidFill>
                <a:latin typeface="Century Schoolbook" panose="02040604050505020304" pitchFamily="18" charset="0"/>
              </a:rPr>
              <a:t>Tell your family and friends and ask for their help!</a:t>
            </a:r>
          </a:p>
        </p:txBody>
      </p:sp>
    </p:spTree>
    <p:extLst>
      <p:ext uri="{BB962C8B-B14F-4D97-AF65-F5344CB8AC3E}">
        <p14:creationId xmlns:p14="http://schemas.microsoft.com/office/powerpoint/2010/main" val="3642243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solidFill>
                  <a:srgbClr val="4D7620"/>
                </a:solidFill>
                <a:latin typeface="Century Schoolbook" panose="02040604050505020304" pitchFamily="18" charset="0"/>
              </a:rPr>
              <a:t>AFTER EFFECT -</a:t>
            </a:r>
            <a:br>
              <a:rPr lang="en-US" sz="2400" dirty="0">
                <a:solidFill>
                  <a:srgbClr val="4D7620"/>
                </a:solidFill>
                <a:latin typeface="Century Schoolbook" panose="02040604050505020304" pitchFamily="18" charset="0"/>
              </a:rPr>
            </a:br>
            <a:r>
              <a:rPr lang="en-US" sz="2400" dirty="0">
                <a:latin typeface="Century Schoolbook" panose="02040604050505020304" pitchFamily="18" charset="0"/>
              </a:rPr>
              <a:t>MENOPAUSE </a:t>
            </a:r>
            <a:r>
              <a:rPr lang="en-US" sz="2400" dirty="0">
                <a:solidFill>
                  <a:schemeClr val="accent5">
                    <a:lumMod val="50000"/>
                  </a:schemeClr>
                </a:solidFill>
                <a:latin typeface="Century Schoolbook" panose="02040604050505020304" pitchFamily="18" charset="0"/>
              </a:rPr>
              <a:t>ANDROPAUSE</a:t>
            </a:r>
          </a:p>
        </p:txBody>
      </p:sp>
      <p:sp>
        <p:nvSpPr>
          <p:cNvPr id="3" name="Content Placeholder 2"/>
          <p:cNvSpPr>
            <a:spLocks noGrp="1"/>
          </p:cNvSpPr>
          <p:nvPr>
            <p:ph idx="1"/>
          </p:nvPr>
        </p:nvSpPr>
        <p:spPr/>
        <p:txBody>
          <a:bodyPr/>
          <a:lstStyle/>
          <a:p>
            <a:pPr marL="0" indent="0">
              <a:buNone/>
            </a:pPr>
            <a:r>
              <a:rPr lang="en-US" sz="3600" dirty="0">
                <a:solidFill>
                  <a:schemeClr val="tx2">
                    <a:lumMod val="75000"/>
                  </a:schemeClr>
                </a:solidFill>
                <a:latin typeface="Century Schoolbook" panose="02040604050505020304" pitchFamily="18" charset="0"/>
              </a:rPr>
              <a:t>MENOPAUSE/</a:t>
            </a:r>
            <a:r>
              <a:rPr lang="en-US" sz="3600" dirty="0">
                <a:solidFill>
                  <a:srgbClr val="0070C0"/>
                </a:solidFill>
                <a:latin typeface="Century Schoolbook" panose="02040604050505020304" pitchFamily="18" charset="0"/>
              </a:rPr>
              <a:t>ANDROPAUSE</a:t>
            </a:r>
            <a:r>
              <a:rPr lang="en-US" sz="3600" dirty="0">
                <a:solidFill>
                  <a:schemeClr val="tx2">
                    <a:lumMod val="75000"/>
                  </a:schemeClr>
                </a:solidFill>
                <a:latin typeface="Century Schoolbook" panose="02040604050505020304" pitchFamily="18" charset="0"/>
              </a:rPr>
              <a:t> </a:t>
            </a:r>
          </a:p>
          <a:p>
            <a:pPr marL="0" indent="0">
              <a:buNone/>
            </a:pPr>
            <a:r>
              <a:rPr lang="en-US" sz="3600" b="0" u="sng" dirty="0">
                <a:solidFill>
                  <a:schemeClr val="tx1">
                    <a:lumMod val="50000"/>
                  </a:schemeClr>
                </a:solidFill>
                <a:latin typeface="Century Schoolbook" panose="02040604050505020304" pitchFamily="18" charset="0"/>
              </a:rPr>
              <a:t>CAUSES:</a:t>
            </a:r>
          </a:p>
          <a:p>
            <a:pPr marL="514350" indent="-514350">
              <a:buAutoNum type="arabicPeriod"/>
            </a:pPr>
            <a:r>
              <a:rPr lang="en-US" sz="4000" b="0" dirty="0">
                <a:latin typeface="Century Schoolbook" panose="02040604050505020304" pitchFamily="18" charset="0"/>
              </a:rPr>
              <a:t>Surgery</a:t>
            </a:r>
          </a:p>
          <a:p>
            <a:pPr marL="514350" indent="-514350">
              <a:buAutoNum type="arabicPeriod"/>
            </a:pPr>
            <a:r>
              <a:rPr lang="en-US" sz="4000" b="0" dirty="0">
                <a:latin typeface="Century Schoolbook" panose="02040604050505020304" pitchFamily="18" charset="0"/>
              </a:rPr>
              <a:t>Antiestrogen/ Testosterone medications</a:t>
            </a:r>
          </a:p>
          <a:p>
            <a:pPr marL="514350" indent="-514350">
              <a:buAutoNum type="arabicPeriod"/>
            </a:pPr>
            <a:r>
              <a:rPr lang="en-US" sz="4000" b="0" dirty="0">
                <a:latin typeface="Century Schoolbook" panose="02040604050505020304" pitchFamily="18" charset="0"/>
              </a:rPr>
              <a:t>Chemotherapy</a:t>
            </a:r>
          </a:p>
          <a:p>
            <a:pPr marL="514350" indent="-514350">
              <a:buAutoNum type="arabicPeriod"/>
            </a:pPr>
            <a:r>
              <a:rPr lang="en-US" sz="4000" b="0" dirty="0">
                <a:latin typeface="Century Schoolbook" panose="02040604050505020304" pitchFamily="18" charset="0"/>
              </a:rPr>
              <a:t>Aging</a:t>
            </a:r>
          </a:p>
          <a:p>
            <a:pPr marL="0" indent="0">
              <a:buNone/>
            </a:pPr>
            <a:endParaRPr lang="en-US" dirty="0"/>
          </a:p>
        </p:txBody>
      </p:sp>
    </p:spTree>
    <p:extLst>
      <p:ext uri="{BB962C8B-B14F-4D97-AF65-F5344CB8AC3E}">
        <p14:creationId xmlns:p14="http://schemas.microsoft.com/office/powerpoint/2010/main" val="2954250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CC0066"/>
                </a:solidFill>
                <a:latin typeface="Century Schoolbook" panose="02040604050505020304" pitchFamily="18" charset="0"/>
              </a:rPr>
              <a:t>AFTER EFFECT - MENOPAUSE</a:t>
            </a:r>
          </a:p>
        </p:txBody>
      </p:sp>
      <p:sp>
        <p:nvSpPr>
          <p:cNvPr id="3" name="Content Placeholder 2"/>
          <p:cNvSpPr>
            <a:spLocks noGrp="1"/>
          </p:cNvSpPr>
          <p:nvPr>
            <p:ph idx="1"/>
          </p:nvPr>
        </p:nvSpPr>
        <p:spPr/>
        <p:txBody>
          <a:bodyPr/>
          <a:lstStyle/>
          <a:p>
            <a:pPr marL="0" indent="0">
              <a:buNone/>
            </a:pPr>
            <a:r>
              <a:rPr lang="en-US" u="sng" dirty="0">
                <a:latin typeface="Century Schoolbook" panose="02040604050505020304" pitchFamily="18" charset="0"/>
              </a:rPr>
              <a:t>Symptoms:</a:t>
            </a:r>
          </a:p>
          <a:p>
            <a:pPr marL="0" indent="0">
              <a:buNone/>
            </a:pPr>
            <a:r>
              <a:rPr lang="en-US" b="0" dirty="0">
                <a:latin typeface="Century Schoolbook" panose="02040604050505020304" pitchFamily="18" charset="0"/>
              </a:rPr>
              <a:t>Hot flashes		Night sweats</a:t>
            </a:r>
          </a:p>
          <a:p>
            <a:pPr marL="0" indent="0">
              <a:buNone/>
            </a:pPr>
            <a:r>
              <a:rPr lang="en-US" b="0" dirty="0">
                <a:latin typeface="Century Schoolbook" panose="02040604050505020304" pitchFamily="18" charset="0"/>
              </a:rPr>
              <a:t>Fatigue			Vaginal dryness</a:t>
            </a:r>
          </a:p>
          <a:p>
            <a:pPr marL="0" indent="0">
              <a:buNone/>
            </a:pPr>
            <a:r>
              <a:rPr lang="en-US" b="0" dirty="0">
                <a:latin typeface="Century Schoolbook" panose="02040604050505020304" pitchFamily="18" charset="0"/>
              </a:rPr>
              <a:t>Mood swings		Irritability</a:t>
            </a:r>
          </a:p>
          <a:p>
            <a:pPr marL="0" indent="0">
              <a:buNone/>
            </a:pPr>
            <a:r>
              <a:rPr lang="en-US" b="0" dirty="0">
                <a:latin typeface="Century Schoolbook" panose="02040604050505020304" pitchFamily="18" charset="0"/>
              </a:rPr>
              <a:t>Osteoporosis  		</a:t>
            </a:r>
            <a:r>
              <a:rPr lang="en-US" sz="3000" b="0" dirty="0">
                <a:latin typeface="Century Schoolbook" panose="02040604050505020304" pitchFamily="18" charset="0"/>
              </a:rPr>
              <a:t>Depression</a:t>
            </a:r>
          </a:p>
          <a:p>
            <a:pPr marL="0" indent="0">
              <a:buNone/>
            </a:pPr>
            <a:r>
              <a:rPr lang="en-US" sz="3000" b="0" dirty="0">
                <a:latin typeface="Century Schoolbook" panose="02040604050505020304" pitchFamily="18" charset="0"/>
              </a:rPr>
              <a:t>Sleep problems		Weight gain</a:t>
            </a:r>
          </a:p>
          <a:p>
            <a:pPr marL="0" indent="0">
              <a:buNone/>
            </a:pPr>
            <a:r>
              <a:rPr lang="en-US" sz="3000" b="0" dirty="0">
                <a:latin typeface="Century Schoolbook" panose="02040604050505020304" pitchFamily="18" charset="0"/>
              </a:rPr>
              <a:t>Hair loss			Fuzzy thinking</a:t>
            </a:r>
          </a:p>
          <a:p>
            <a:pPr marL="0" indent="0">
              <a:buNone/>
            </a:pPr>
            <a:r>
              <a:rPr lang="en-US" sz="3000" b="0" dirty="0">
                <a:latin typeface="Century Schoolbook" panose="02040604050505020304" pitchFamily="18" charset="0"/>
              </a:rPr>
              <a:t>Bladder issues	</a:t>
            </a:r>
            <a:r>
              <a:rPr lang="en-US" sz="2600" b="0" dirty="0">
                <a:latin typeface="Century Schoolbook" panose="02040604050505020304" pitchFamily="18" charset="0"/>
              </a:rPr>
              <a:t>Sexual dysfunction </a:t>
            </a:r>
            <a:r>
              <a:rPr lang="en-US" sz="2600" dirty="0"/>
              <a:t>	</a:t>
            </a:r>
          </a:p>
          <a:p>
            <a:pPr marL="0" indent="0">
              <a:buNone/>
            </a:pPr>
            <a:endParaRPr lang="en-US" dirty="0"/>
          </a:p>
        </p:txBody>
      </p:sp>
    </p:spTree>
    <p:extLst>
      <p:ext uri="{BB962C8B-B14F-4D97-AF65-F5344CB8AC3E}">
        <p14:creationId xmlns:p14="http://schemas.microsoft.com/office/powerpoint/2010/main" val="1993771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27FD4"/>
                </a:solidFill>
                <a:latin typeface="Century Schoolbook" panose="02040604050505020304" pitchFamily="18" charset="0"/>
              </a:rPr>
              <a:t>AFTER EFFECT - ANDROPAUSE</a:t>
            </a:r>
          </a:p>
        </p:txBody>
      </p:sp>
      <p:sp>
        <p:nvSpPr>
          <p:cNvPr id="3" name="Content Placeholder 2"/>
          <p:cNvSpPr>
            <a:spLocks noGrp="1"/>
          </p:cNvSpPr>
          <p:nvPr>
            <p:ph idx="1"/>
          </p:nvPr>
        </p:nvSpPr>
        <p:spPr>
          <a:xfrm>
            <a:off x="1752600" y="838200"/>
            <a:ext cx="7239000" cy="5334000"/>
          </a:xfrm>
        </p:spPr>
        <p:txBody>
          <a:bodyPr/>
          <a:lstStyle/>
          <a:p>
            <a:r>
              <a:rPr lang="en-US" b="0" dirty="0">
                <a:latin typeface="Century Schoolbook" panose="02040604050505020304" pitchFamily="18" charset="0"/>
              </a:rPr>
              <a:t>Low sex drive</a:t>
            </a:r>
          </a:p>
          <a:p>
            <a:r>
              <a:rPr lang="en-US" sz="3000" b="0" dirty="0">
                <a:latin typeface="Century Schoolbook" panose="02040604050505020304" pitchFamily="18" charset="0"/>
              </a:rPr>
              <a:t>Difficulties getting erections or erections that are weaker than usual</a:t>
            </a:r>
          </a:p>
          <a:p>
            <a:r>
              <a:rPr lang="en-US" b="0" dirty="0">
                <a:latin typeface="Century Schoolbook" panose="02040604050505020304" pitchFamily="18" charset="0"/>
              </a:rPr>
              <a:t>Lack of energy</a:t>
            </a:r>
          </a:p>
          <a:p>
            <a:r>
              <a:rPr lang="en-US" b="0" dirty="0">
                <a:latin typeface="Century Schoolbook" panose="02040604050505020304" pitchFamily="18" charset="0"/>
              </a:rPr>
              <a:t>Depression</a:t>
            </a:r>
          </a:p>
          <a:p>
            <a:r>
              <a:rPr lang="en-US" b="0" dirty="0">
                <a:latin typeface="Century Schoolbook" panose="02040604050505020304" pitchFamily="18" charset="0"/>
              </a:rPr>
              <a:t>Irritability and mood swings</a:t>
            </a:r>
          </a:p>
          <a:p>
            <a:r>
              <a:rPr lang="en-US" b="0" dirty="0">
                <a:latin typeface="Century Schoolbook" panose="02040604050505020304" pitchFamily="18" charset="0"/>
              </a:rPr>
              <a:t>Loss of strength or muscle mass</a:t>
            </a:r>
          </a:p>
          <a:p>
            <a:r>
              <a:rPr lang="en-US" b="0" dirty="0">
                <a:latin typeface="Century Schoolbook" panose="02040604050505020304" pitchFamily="18" charset="0"/>
              </a:rPr>
              <a:t>Increased body fat</a:t>
            </a:r>
          </a:p>
          <a:p>
            <a:r>
              <a:rPr lang="en-US" b="0" dirty="0">
                <a:latin typeface="Century Schoolbook" panose="02040604050505020304" pitchFamily="18" charset="0"/>
              </a:rPr>
              <a:t>Hot flashes</a:t>
            </a:r>
          </a:p>
          <a:p>
            <a:endParaRPr lang="en-US" dirty="0"/>
          </a:p>
        </p:txBody>
      </p:sp>
    </p:spTree>
    <p:extLst>
      <p:ext uri="{BB962C8B-B14F-4D97-AF65-F5344CB8AC3E}">
        <p14:creationId xmlns:p14="http://schemas.microsoft.com/office/powerpoint/2010/main" val="1826971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EC9B-2E05-4B52-845C-4859280EF1AF}"/>
              </a:ext>
            </a:extLst>
          </p:cNvPr>
          <p:cNvSpPr>
            <a:spLocks noGrp="1"/>
          </p:cNvSpPr>
          <p:nvPr>
            <p:ph type="title"/>
          </p:nvPr>
        </p:nvSpPr>
        <p:spPr>
          <a:xfrm>
            <a:off x="-76200" y="76200"/>
            <a:ext cx="7848600" cy="609600"/>
          </a:xfrm>
        </p:spPr>
        <p:txBody>
          <a:bodyPr/>
          <a:lstStyle/>
          <a:p>
            <a:r>
              <a:rPr lang="en-US" sz="2700" b="1" dirty="0">
                <a:solidFill>
                  <a:srgbClr val="4D7620"/>
                </a:solidFill>
                <a:latin typeface="Century Schoolbook" panose="02040604050505020304" pitchFamily="18" charset="0"/>
              </a:rPr>
              <a:t>Coping with &amp; treating sexual challenges</a:t>
            </a:r>
          </a:p>
        </p:txBody>
      </p:sp>
      <p:sp>
        <p:nvSpPr>
          <p:cNvPr id="3" name="Content Placeholder 2">
            <a:extLst>
              <a:ext uri="{FF2B5EF4-FFF2-40B4-BE49-F238E27FC236}">
                <a16:creationId xmlns:a16="http://schemas.microsoft.com/office/drawing/2014/main" id="{694C1944-FD28-4340-AF3C-23EEE1EE0ABF}"/>
              </a:ext>
            </a:extLst>
          </p:cNvPr>
          <p:cNvSpPr>
            <a:spLocks noGrp="1"/>
          </p:cNvSpPr>
          <p:nvPr>
            <p:ph idx="1"/>
          </p:nvPr>
        </p:nvSpPr>
        <p:spPr/>
        <p:txBody>
          <a:bodyPr/>
          <a:lstStyle/>
          <a:p>
            <a:r>
              <a:rPr lang="en-US" sz="2800" b="0" dirty="0">
                <a:latin typeface="Century Schoolbook" panose="02040604050505020304" pitchFamily="18" charset="0"/>
              </a:rPr>
              <a:t>Less interest in sex is normal during times of crisis</a:t>
            </a:r>
          </a:p>
          <a:p>
            <a:r>
              <a:rPr lang="en-US" sz="2800" b="0" dirty="0">
                <a:latin typeface="Century Schoolbook" panose="02040604050505020304" pitchFamily="18" charset="0"/>
              </a:rPr>
              <a:t>Treatments, even those not focused on pelvic area or groin can interfere with sexual function</a:t>
            </a:r>
          </a:p>
          <a:p>
            <a:r>
              <a:rPr lang="en-US" sz="2800" b="0" dirty="0">
                <a:latin typeface="Century Schoolbook" panose="02040604050505020304" pitchFamily="18" charset="0"/>
              </a:rPr>
              <a:t>How you feel about your body impacts sexuality</a:t>
            </a:r>
          </a:p>
          <a:p>
            <a:r>
              <a:rPr lang="en-US" sz="2800" b="0" dirty="0">
                <a:latin typeface="Century Schoolbook" panose="02040604050505020304" pitchFamily="18" charset="0"/>
              </a:rPr>
              <a:t>Important to discuss 		         with health care team and partner</a:t>
            </a:r>
          </a:p>
          <a:p>
            <a:r>
              <a:rPr lang="en-US" sz="2800" b="0" dirty="0">
                <a:latin typeface="Century Schoolbook" panose="02040604050505020304" pitchFamily="18" charset="0"/>
              </a:rPr>
              <a:t>Treatment options exist</a:t>
            </a:r>
          </a:p>
          <a:p>
            <a:r>
              <a:rPr lang="en-US" sz="2800" b="0" dirty="0">
                <a:latin typeface="Century Schoolbook" panose="02040604050505020304" pitchFamily="18" charset="0"/>
              </a:rPr>
              <a:t>Flexibility and openness is key!</a:t>
            </a:r>
          </a:p>
          <a:p>
            <a:endParaRPr lang="en-US" dirty="0"/>
          </a:p>
        </p:txBody>
      </p:sp>
      <p:pic>
        <p:nvPicPr>
          <p:cNvPr id="13314" name="Picture 2" descr="Image result for greatest sexual organ is your brain">
            <a:extLst>
              <a:ext uri="{FF2B5EF4-FFF2-40B4-BE49-F238E27FC236}">
                <a16:creationId xmlns:a16="http://schemas.microsoft.com/office/drawing/2014/main" id="{994EF9C2-BE0B-4219-9158-F9154AFD2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581400"/>
            <a:ext cx="1371600" cy="102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480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772400" cy="609600"/>
          </a:xfrm>
        </p:spPr>
        <p:txBody>
          <a:bodyPr/>
          <a:lstStyle/>
          <a:p>
            <a:r>
              <a:rPr lang="en-US" b="1" dirty="0">
                <a:solidFill>
                  <a:srgbClr val="4D7620"/>
                </a:solidFill>
                <a:latin typeface="Century Schoolbook" panose="02040604050505020304" pitchFamily="18" charset="0"/>
              </a:rPr>
              <a:t>Body Image and Self-Esteem</a:t>
            </a:r>
            <a:endParaRPr lang="en-US" dirty="0">
              <a:solidFill>
                <a:srgbClr val="4D7620"/>
              </a:solidFill>
            </a:endParaRPr>
          </a:p>
        </p:txBody>
      </p:sp>
      <p:sp>
        <p:nvSpPr>
          <p:cNvPr id="3" name="Content Placeholder 2"/>
          <p:cNvSpPr>
            <a:spLocks noGrp="1"/>
          </p:cNvSpPr>
          <p:nvPr>
            <p:ph idx="1"/>
          </p:nvPr>
        </p:nvSpPr>
        <p:spPr>
          <a:xfrm>
            <a:off x="1752600" y="838200"/>
            <a:ext cx="7239000" cy="5410200"/>
          </a:xfrm>
        </p:spPr>
        <p:txBody>
          <a:bodyPr/>
          <a:lstStyle/>
          <a:p>
            <a:r>
              <a:rPr lang="en-US" sz="3000" b="0" dirty="0">
                <a:latin typeface="Century Schoolbook" panose="02040604050505020304" pitchFamily="18" charset="0"/>
              </a:rPr>
              <a:t>Body image is really about self-acceptance and self-care</a:t>
            </a:r>
          </a:p>
          <a:p>
            <a:r>
              <a:rPr lang="en-US" sz="3000" b="0" dirty="0">
                <a:latin typeface="Century Schoolbook" panose="02040604050505020304" pitchFamily="18" charset="0"/>
              </a:rPr>
              <a:t>Cancer and treatment can affect our physical appearance and how we feel about ourselves inside and out</a:t>
            </a:r>
          </a:p>
          <a:p>
            <a:r>
              <a:rPr lang="en-US" sz="3000" b="0" dirty="0">
                <a:latin typeface="Century Schoolbook" panose="02040604050505020304" pitchFamily="18" charset="0"/>
              </a:rPr>
              <a:t>Everyone is different                       and people have                        varying areas of focus                         (“unicorn”, loss of                       testicle, colostomy,                          hair loss, scars)</a:t>
            </a:r>
          </a:p>
          <a:p>
            <a:endParaRPr lang="en-US" dirty="0"/>
          </a:p>
        </p:txBody>
      </p:sp>
      <p:pic>
        <p:nvPicPr>
          <p:cNvPr id="11268" name="Picture 4" descr="Image result for Body image">
            <a:extLst>
              <a:ext uri="{FF2B5EF4-FFF2-40B4-BE49-F238E27FC236}">
                <a16:creationId xmlns:a16="http://schemas.microsoft.com/office/drawing/2014/main" id="{CD16E54C-A088-4F25-A600-62EAD03E91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733800"/>
            <a:ext cx="2852882" cy="203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072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Today’s Agenda</a:t>
            </a:r>
          </a:p>
        </p:txBody>
      </p:sp>
      <p:sp>
        <p:nvSpPr>
          <p:cNvPr id="7" name="Content Placeholder 6"/>
          <p:cNvSpPr>
            <a:spLocks noGrp="1"/>
          </p:cNvSpPr>
          <p:nvPr>
            <p:ph idx="1"/>
          </p:nvPr>
        </p:nvSpPr>
        <p:spPr>
          <a:xfrm>
            <a:off x="1676400" y="685800"/>
            <a:ext cx="7239000" cy="5791200"/>
          </a:xfrm>
        </p:spPr>
        <p:txBody>
          <a:bodyPr/>
          <a:lstStyle/>
          <a:p>
            <a:pPr>
              <a:lnSpc>
                <a:spcPct val="150000"/>
              </a:lnSpc>
            </a:pPr>
            <a:r>
              <a:rPr lang="en-US" sz="2400" dirty="0">
                <a:latin typeface="Century Schoolbook" panose="02040604050505020304" pitchFamily="18" charset="0"/>
              </a:rPr>
              <a:t>What is Survivorship?</a:t>
            </a:r>
          </a:p>
          <a:p>
            <a:pPr>
              <a:lnSpc>
                <a:spcPct val="150000"/>
              </a:lnSpc>
            </a:pPr>
            <a:r>
              <a:rPr lang="en-US" sz="2400" dirty="0">
                <a:latin typeface="Century Schoolbook" panose="02040604050505020304" pitchFamily="18" charset="0"/>
              </a:rPr>
              <a:t>The “New” Normal</a:t>
            </a:r>
          </a:p>
          <a:p>
            <a:pPr>
              <a:lnSpc>
                <a:spcPct val="150000"/>
              </a:lnSpc>
            </a:pPr>
            <a:r>
              <a:rPr lang="en-US" sz="2400" dirty="0">
                <a:latin typeface="Century Schoolbook" panose="02040604050505020304" pitchFamily="18" charset="0"/>
              </a:rPr>
              <a:t>Medical Follow Up</a:t>
            </a:r>
          </a:p>
          <a:p>
            <a:pPr>
              <a:lnSpc>
                <a:spcPct val="150000"/>
              </a:lnSpc>
            </a:pPr>
            <a:r>
              <a:rPr lang="en-US" sz="2400" dirty="0">
                <a:latin typeface="Century Schoolbook" panose="02040604050505020304" pitchFamily="18" charset="0"/>
              </a:rPr>
              <a:t>Keeping a Treatment Summary/Survivorship Care Plan</a:t>
            </a:r>
          </a:p>
          <a:p>
            <a:pPr>
              <a:lnSpc>
                <a:spcPct val="150000"/>
              </a:lnSpc>
            </a:pPr>
            <a:r>
              <a:rPr lang="en-US" sz="2400" dirty="0">
                <a:latin typeface="Century Schoolbook" panose="02040604050505020304" pitchFamily="18" charset="0"/>
              </a:rPr>
              <a:t>A New Perspective on Your Health</a:t>
            </a:r>
          </a:p>
          <a:p>
            <a:pPr>
              <a:lnSpc>
                <a:spcPct val="150000"/>
              </a:lnSpc>
            </a:pPr>
            <a:r>
              <a:rPr lang="en-US" sz="2400" dirty="0">
                <a:latin typeface="Century Schoolbook" panose="02040604050505020304" pitchFamily="18" charset="0"/>
              </a:rPr>
              <a:t>Returning to Work and Leisure Activities</a:t>
            </a:r>
          </a:p>
          <a:p>
            <a:pPr>
              <a:lnSpc>
                <a:spcPct val="150000"/>
              </a:lnSpc>
            </a:pPr>
            <a:r>
              <a:rPr lang="en-US" sz="2400" dirty="0">
                <a:latin typeface="Century Schoolbook" panose="02040604050505020304" pitchFamily="18" charset="0"/>
              </a:rPr>
              <a:t>Taking Control of Finances and Logistics</a:t>
            </a:r>
          </a:p>
          <a:p>
            <a:pPr>
              <a:lnSpc>
                <a:spcPct val="150000"/>
              </a:lnSpc>
            </a:pPr>
            <a:r>
              <a:rPr lang="en-US" sz="2400" dirty="0">
                <a:latin typeface="Century Schoolbook" panose="02040604050505020304" pitchFamily="18" charset="0"/>
              </a:rPr>
              <a:t>Relationships with Yourself and Others</a:t>
            </a:r>
          </a:p>
        </p:txBody>
      </p:sp>
      <p:pic>
        <p:nvPicPr>
          <p:cNvPr id="4098" name="Picture 2" descr="Image result for Person writing a list">
            <a:extLst>
              <a:ext uri="{FF2B5EF4-FFF2-40B4-BE49-F238E27FC236}">
                <a16:creationId xmlns:a16="http://schemas.microsoft.com/office/drawing/2014/main" id="{561D90C1-95DE-4759-A049-5AE3065536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066800"/>
            <a:ext cx="2743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7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772400" cy="609600"/>
          </a:xfrm>
        </p:spPr>
        <p:txBody>
          <a:bodyPr/>
          <a:lstStyle/>
          <a:p>
            <a:r>
              <a:rPr lang="en-US" b="1" dirty="0">
                <a:solidFill>
                  <a:srgbClr val="4D7620"/>
                </a:solidFill>
                <a:latin typeface="Century Schoolbook" panose="02040604050505020304" pitchFamily="18" charset="0"/>
              </a:rPr>
              <a:t>Body Image and Self-Esteem</a:t>
            </a:r>
            <a:endParaRPr lang="en-US" dirty="0">
              <a:solidFill>
                <a:srgbClr val="4D7620"/>
              </a:solidFill>
            </a:endParaRPr>
          </a:p>
        </p:txBody>
      </p:sp>
      <p:sp>
        <p:nvSpPr>
          <p:cNvPr id="3" name="Content Placeholder 2"/>
          <p:cNvSpPr>
            <a:spLocks noGrp="1"/>
          </p:cNvSpPr>
          <p:nvPr>
            <p:ph idx="1"/>
          </p:nvPr>
        </p:nvSpPr>
        <p:spPr>
          <a:xfrm>
            <a:off x="1600200" y="838200"/>
            <a:ext cx="7467600" cy="5410200"/>
          </a:xfrm>
        </p:spPr>
        <p:txBody>
          <a:bodyPr/>
          <a:lstStyle/>
          <a:p>
            <a:pPr marL="0" indent="0">
              <a:buNone/>
            </a:pPr>
            <a:endParaRPr lang="en-US" dirty="0"/>
          </a:p>
          <a:p>
            <a:pPr marL="0" indent="0">
              <a:buNone/>
            </a:pPr>
            <a:r>
              <a:rPr lang="en-US" dirty="0">
                <a:latin typeface="Century Schoolbook" panose="02040604050505020304" pitchFamily="18" charset="0"/>
              </a:rPr>
              <a:t>Grief	Recognition	  Acceptance</a:t>
            </a:r>
          </a:p>
          <a:p>
            <a:pPr marL="0" indent="0">
              <a:buNone/>
            </a:pPr>
            <a:endParaRPr lang="en-US" dirty="0">
              <a:latin typeface="Century Schoolbook" panose="02040604050505020304" pitchFamily="18" charset="0"/>
            </a:endParaRPr>
          </a:p>
          <a:p>
            <a:pPr marL="0" indent="0">
              <a:buNone/>
            </a:pPr>
            <a:r>
              <a:rPr lang="en-US" dirty="0">
                <a:latin typeface="Century Schoolbook" panose="02040604050505020304" pitchFamily="18" charset="0"/>
              </a:rPr>
              <a:t>Cancer forces a shift from:</a:t>
            </a:r>
          </a:p>
          <a:p>
            <a:pPr marL="0" indent="0">
              <a:buNone/>
            </a:pPr>
            <a:r>
              <a:rPr lang="en-US" dirty="0">
                <a:solidFill>
                  <a:schemeClr val="accent1"/>
                </a:solidFill>
                <a:latin typeface="Century Schoolbook" panose="02040604050505020304" pitchFamily="18" charset="0"/>
              </a:rPr>
              <a:t> What I look like</a:t>
            </a:r>
          </a:p>
          <a:p>
            <a:pPr marL="0" indent="0">
              <a:buNone/>
            </a:pPr>
            <a:r>
              <a:rPr lang="en-US" dirty="0">
                <a:latin typeface="Century Schoolbook" panose="02040604050505020304" pitchFamily="18" charset="0"/>
              </a:rPr>
              <a:t>		</a:t>
            </a:r>
          </a:p>
          <a:p>
            <a:pPr marL="0" indent="0">
              <a:buNone/>
            </a:pPr>
            <a:r>
              <a:rPr lang="en-US" dirty="0">
                <a:latin typeface="Century Schoolbook" panose="02040604050505020304" pitchFamily="18" charset="0"/>
              </a:rPr>
              <a:t>					</a:t>
            </a:r>
            <a:r>
              <a:rPr lang="en-US" dirty="0">
                <a:solidFill>
                  <a:schemeClr val="accent1"/>
                </a:solidFill>
                <a:latin typeface="Century Schoolbook" panose="02040604050505020304" pitchFamily="18" charset="0"/>
              </a:rPr>
              <a:t>Who I am </a:t>
            </a:r>
          </a:p>
        </p:txBody>
      </p:sp>
      <p:sp>
        <p:nvSpPr>
          <p:cNvPr id="6" name="Right Arrow 5"/>
          <p:cNvSpPr/>
          <p:nvPr/>
        </p:nvSpPr>
        <p:spPr bwMode="auto">
          <a:xfrm>
            <a:off x="2895600" y="1557951"/>
            <a:ext cx="533400" cy="3810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ight Arrow 6"/>
          <p:cNvSpPr/>
          <p:nvPr/>
        </p:nvSpPr>
        <p:spPr bwMode="auto">
          <a:xfrm>
            <a:off x="6097219" y="1552293"/>
            <a:ext cx="457200" cy="3810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ight Arrow 7"/>
          <p:cNvSpPr/>
          <p:nvPr/>
        </p:nvSpPr>
        <p:spPr bwMode="auto">
          <a:xfrm rot="1793443">
            <a:off x="5115190" y="3845835"/>
            <a:ext cx="1280169" cy="381000"/>
          </a:xfrm>
          <a:prstGeom prst="rightArrow">
            <a:avLst>
              <a:gd name="adj1" fmla="val 73762"/>
              <a:gd name="adj2" fmla="val 3811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8707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Long Term Side Effect</a:t>
            </a:r>
          </a:p>
        </p:txBody>
      </p:sp>
      <p:sp>
        <p:nvSpPr>
          <p:cNvPr id="3" name="Content Placeholder 2"/>
          <p:cNvSpPr>
            <a:spLocks noGrp="1"/>
          </p:cNvSpPr>
          <p:nvPr>
            <p:ph idx="1"/>
          </p:nvPr>
        </p:nvSpPr>
        <p:spPr/>
        <p:txBody>
          <a:bodyPr/>
          <a:lstStyle/>
          <a:p>
            <a:pPr marL="0" indent="0">
              <a:buNone/>
            </a:pPr>
            <a:r>
              <a:rPr lang="en-US" sz="3600" dirty="0">
                <a:solidFill>
                  <a:schemeClr val="accent2">
                    <a:lumMod val="25000"/>
                  </a:schemeClr>
                </a:solidFill>
                <a:latin typeface="Century Schoolbook" panose="02040604050505020304" pitchFamily="18" charset="0"/>
              </a:rPr>
              <a:t>LYMPHEDEMA</a:t>
            </a:r>
            <a:r>
              <a:rPr lang="en-US" sz="3600" dirty="0">
                <a:latin typeface="Century Schoolbook" panose="02040604050505020304" pitchFamily="18" charset="0"/>
              </a:rPr>
              <a:t> – </a:t>
            </a:r>
            <a:r>
              <a:rPr lang="en-US" sz="3600" dirty="0">
                <a:solidFill>
                  <a:schemeClr val="accent2">
                    <a:lumMod val="50000"/>
                  </a:schemeClr>
                </a:solidFill>
                <a:latin typeface="Century Schoolbook" panose="02040604050505020304" pitchFamily="18" charset="0"/>
              </a:rPr>
              <a:t>definition</a:t>
            </a:r>
          </a:p>
          <a:p>
            <a:pPr marL="0" indent="0">
              <a:buNone/>
            </a:pPr>
            <a:r>
              <a:rPr lang="en-US" sz="2400" u="sng" dirty="0">
                <a:solidFill>
                  <a:srgbClr val="CC0066"/>
                </a:solidFill>
              </a:rPr>
              <a:t>CAUSES:</a:t>
            </a:r>
          </a:p>
          <a:p>
            <a:r>
              <a:rPr lang="en-US" sz="2300" b="0" dirty="0">
                <a:solidFill>
                  <a:schemeClr val="tx1">
                    <a:lumMod val="75000"/>
                  </a:schemeClr>
                </a:solidFill>
                <a:latin typeface="Century Schoolbook" panose="02040604050505020304" pitchFamily="18" charset="0"/>
              </a:rPr>
              <a:t>SURGERY</a:t>
            </a:r>
          </a:p>
          <a:p>
            <a:r>
              <a:rPr lang="en-US" sz="2300" b="0" dirty="0">
                <a:solidFill>
                  <a:schemeClr val="tx1">
                    <a:lumMod val="75000"/>
                  </a:schemeClr>
                </a:solidFill>
                <a:latin typeface="Century Schoolbook" panose="02040604050505020304" pitchFamily="18" charset="0"/>
              </a:rPr>
              <a:t>TUMOR BLOCKAGE </a:t>
            </a:r>
          </a:p>
          <a:p>
            <a:r>
              <a:rPr lang="en-US" sz="2300" b="0" dirty="0">
                <a:solidFill>
                  <a:schemeClr val="tx1">
                    <a:lumMod val="75000"/>
                  </a:schemeClr>
                </a:solidFill>
                <a:latin typeface="Century Schoolbook" panose="02040604050505020304" pitchFamily="18" charset="0"/>
              </a:rPr>
              <a:t>INFECTION</a:t>
            </a:r>
          </a:p>
          <a:p>
            <a:r>
              <a:rPr lang="en-US" sz="2300" b="0" dirty="0">
                <a:solidFill>
                  <a:schemeClr val="tx1">
                    <a:lumMod val="75000"/>
                  </a:schemeClr>
                </a:solidFill>
                <a:latin typeface="Century Schoolbook" panose="02040604050505020304" pitchFamily="18" charset="0"/>
              </a:rPr>
              <a:t>RADIATION</a:t>
            </a:r>
          </a:p>
          <a:p>
            <a:pPr marL="0" indent="0">
              <a:buNone/>
            </a:pPr>
            <a:r>
              <a:rPr lang="en-US" sz="2400" u="sng" dirty="0">
                <a:solidFill>
                  <a:srgbClr val="CC0066"/>
                </a:solidFill>
              </a:rPr>
              <a:t>MANAGEMENT: </a:t>
            </a:r>
          </a:p>
          <a:p>
            <a:r>
              <a:rPr lang="en-US" sz="2400" b="0" dirty="0">
                <a:solidFill>
                  <a:schemeClr val="tx1">
                    <a:lumMod val="75000"/>
                  </a:schemeClr>
                </a:solidFill>
                <a:latin typeface="Century Schoolbook" panose="02040604050505020304" pitchFamily="18" charset="0"/>
              </a:rPr>
              <a:t>Physical Therapy Consultation</a:t>
            </a:r>
          </a:p>
          <a:p>
            <a:r>
              <a:rPr lang="en-US" sz="2400" b="0" dirty="0">
                <a:solidFill>
                  <a:schemeClr val="tx1">
                    <a:lumMod val="75000"/>
                  </a:schemeClr>
                </a:solidFill>
                <a:latin typeface="Century Schoolbook" panose="02040604050505020304" pitchFamily="18" charset="0"/>
              </a:rPr>
              <a:t>Compression Devices</a:t>
            </a:r>
          </a:p>
          <a:p>
            <a:r>
              <a:rPr lang="en-US" sz="2400" b="0" dirty="0">
                <a:solidFill>
                  <a:schemeClr val="tx1">
                    <a:lumMod val="75000"/>
                  </a:schemeClr>
                </a:solidFill>
                <a:latin typeface="Century Schoolbook" panose="02040604050505020304" pitchFamily="18" charset="0"/>
              </a:rPr>
              <a:t>Massage/Manual lymph drainage</a:t>
            </a:r>
          </a:p>
          <a:p>
            <a:r>
              <a:rPr lang="en-US" sz="2400" b="0" dirty="0">
                <a:solidFill>
                  <a:schemeClr val="tx1">
                    <a:lumMod val="75000"/>
                  </a:schemeClr>
                </a:solidFill>
                <a:latin typeface="Century Schoolbook" panose="02040604050505020304" pitchFamily="18" charset="0"/>
              </a:rPr>
              <a:t>Exercise Therapy</a:t>
            </a:r>
          </a:p>
          <a:p>
            <a:r>
              <a:rPr lang="en-US" sz="2400" b="0" dirty="0">
                <a:solidFill>
                  <a:schemeClr val="tx1">
                    <a:lumMod val="75000"/>
                  </a:schemeClr>
                </a:solidFill>
                <a:latin typeface="Century Schoolbook" panose="02040604050505020304" pitchFamily="18" charset="0"/>
              </a:rPr>
              <a:t>Meticulous skin and nail care</a:t>
            </a:r>
          </a:p>
          <a:p>
            <a:pPr marL="0" indent="0">
              <a:buNone/>
            </a:pPr>
            <a:endParaRPr lang="en-US" sz="2400" u="sng" dirty="0">
              <a:solidFill>
                <a:srgbClr val="CC0066"/>
              </a:solidFill>
            </a:endParaRPr>
          </a:p>
          <a:p>
            <a:pPr marL="0" indent="0">
              <a:buNone/>
            </a:pPr>
            <a:endParaRPr lang="en-US" sz="2400" dirty="0">
              <a:solidFill>
                <a:srgbClr val="CC0066"/>
              </a:solidFill>
            </a:endParaRPr>
          </a:p>
          <a:p>
            <a:pPr marL="0" indent="0">
              <a:buNone/>
            </a:pPr>
            <a:endParaRPr lang="en-US" dirty="0"/>
          </a:p>
        </p:txBody>
      </p:sp>
      <p:pic>
        <p:nvPicPr>
          <p:cNvPr id="4" name="Content Placeholder 3" descr="color diagram showing the lymphatic system in the human body (location of lymph nodes, lymphatic vessels)/also shows the location of the thymus, spleen, bone marrow, stomach, colon and small intestine">
            <a:extLst>
              <a:ext uri="{FF2B5EF4-FFF2-40B4-BE49-F238E27FC236}">
                <a16:creationId xmlns:a16="http://schemas.microsoft.com/office/drawing/2014/main" id="{8EECEF75-A582-41CD-9818-FF98F33CDD6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4000"/>
            <a:ext cx="180975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444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a:solidFill>
                  <a:schemeClr val="accent6">
                    <a:lumMod val="50000"/>
                  </a:schemeClr>
                </a:solidFill>
                <a:latin typeface="Century Schoolbook" panose="02040604050505020304" pitchFamily="18" charset="0"/>
              </a:rPr>
              <a:t>LONG TERM CONSEQUENCES OF TREATMENT</a:t>
            </a:r>
          </a:p>
        </p:txBody>
      </p:sp>
      <p:sp>
        <p:nvSpPr>
          <p:cNvPr id="3" name="Content Placeholder 2"/>
          <p:cNvSpPr>
            <a:spLocks noGrp="1"/>
          </p:cNvSpPr>
          <p:nvPr>
            <p:ph idx="1"/>
          </p:nvPr>
        </p:nvSpPr>
        <p:spPr/>
        <p:txBody>
          <a:bodyPr/>
          <a:lstStyle/>
          <a:p>
            <a:pPr marL="0" indent="0">
              <a:buNone/>
            </a:pPr>
            <a:r>
              <a:rPr lang="en-US" dirty="0">
                <a:solidFill>
                  <a:srgbClr val="FF0066"/>
                </a:solidFill>
                <a:latin typeface="Century Schoolbook" panose="02040604050505020304" pitchFamily="18" charset="0"/>
              </a:rPr>
              <a:t>HEART AND LUNG</a:t>
            </a:r>
          </a:p>
          <a:p>
            <a:r>
              <a:rPr lang="en-US" sz="2800" dirty="0">
                <a:latin typeface="Century Schoolbook" panose="02040604050505020304" pitchFamily="18" charset="0"/>
              </a:rPr>
              <a:t>Higher risk for people who already had medical problems</a:t>
            </a:r>
          </a:p>
          <a:p>
            <a:r>
              <a:rPr lang="en-US" sz="2800" dirty="0">
                <a:latin typeface="Century Schoolbook" panose="02040604050505020304" pitchFamily="18" charset="0"/>
              </a:rPr>
              <a:t>Some chemo affects heart and lung</a:t>
            </a:r>
          </a:p>
          <a:p>
            <a:r>
              <a:rPr lang="en-US" sz="2800" dirty="0">
                <a:latin typeface="Century Schoolbook" panose="02040604050505020304" pitchFamily="18" charset="0"/>
              </a:rPr>
              <a:t>Doctor will order tests when needed, usually MUGA</a:t>
            </a:r>
          </a:p>
          <a:p>
            <a:r>
              <a:rPr lang="en-US" sz="2800" dirty="0">
                <a:latin typeface="Century Schoolbook" panose="02040604050505020304" pitchFamily="18" charset="0"/>
              </a:rPr>
              <a:t>Will be referred to Cardiology or Pulmonary if indicated </a:t>
            </a:r>
          </a:p>
        </p:txBody>
      </p:sp>
      <p:pic>
        <p:nvPicPr>
          <p:cNvPr id="10244" name="Picture 4" descr="Image result for heart and lu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687455"/>
            <a:ext cx="31242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00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“I am so tired!!”</a:t>
            </a:r>
          </a:p>
        </p:txBody>
      </p:sp>
      <p:pic>
        <p:nvPicPr>
          <p:cNvPr id="3076" name="Picture 4" descr="Image result for insomn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2915" y="838200"/>
            <a:ext cx="595837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645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7620"/>
                </a:solidFill>
                <a:latin typeface="Century Schoolbook" panose="02040604050505020304" pitchFamily="18" charset="0"/>
              </a:rPr>
              <a:t>FATIGUE</a:t>
            </a:r>
          </a:p>
        </p:txBody>
      </p:sp>
      <p:sp>
        <p:nvSpPr>
          <p:cNvPr id="3" name="Content Placeholder 2"/>
          <p:cNvSpPr>
            <a:spLocks noGrp="1"/>
          </p:cNvSpPr>
          <p:nvPr>
            <p:ph idx="1"/>
          </p:nvPr>
        </p:nvSpPr>
        <p:spPr>
          <a:xfrm>
            <a:off x="1795462" y="1028700"/>
            <a:ext cx="7239000" cy="5410200"/>
          </a:xfrm>
        </p:spPr>
        <p:txBody>
          <a:bodyPr/>
          <a:lstStyle/>
          <a:p>
            <a:pPr marL="0" indent="0">
              <a:buNone/>
            </a:pPr>
            <a:r>
              <a:rPr lang="en-US" sz="4000" dirty="0">
                <a:latin typeface="Century Schoolbook" panose="02040604050505020304" pitchFamily="18" charset="0"/>
              </a:rPr>
              <a:t>Definition-</a:t>
            </a:r>
          </a:p>
          <a:p>
            <a:pPr marL="0" indent="0">
              <a:buNone/>
            </a:pPr>
            <a:r>
              <a:rPr lang="en-US" sz="3600" b="0" dirty="0">
                <a:latin typeface="Century Schoolbook" panose="02040604050505020304" pitchFamily="18" charset="0"/>
              </a:rPr>
              <a:t>A daily lack of energy; unusual or excessive whole-body tiredness, not relieved by sleep. Often described as “</a:t>
            </a:r>
            <a:r>
              <a:rPr lang="en-US" sz="3600" dirty="0">
                <a:latin typeface="Century Schoolbook" panose="02040604050505020304" pitchFamily="18" charset="0"/>
              </a:rPr>
              <a:t>PARALYZING</a:t>
            </a:r>
            <a:r>
              <a:rPr lang="en-US" sz="3600" b="0" dirty="0">
                <a:latin typeface="Century Schoolbook" panose="02040604050505020304" pitchFamily="18" charset="0"/>
              </a:rPr>
              <a:t>”.                 </a:t>
            </a:r>
          </a:p>
          <a:p>
            <a:pPr marL="0" indent="0">
              <a:buNone/>
            </a:pPr>
            <a:r>
              <a:rPr lang="en-US" sz="3600" b="0" dirty="0">
                <a:latin typeface="Century Schoolbook" panose="02040604050505020304" pitchFamily="18" charset="0"/>
              </a:rPr>
              <a:t>Comes on suddenly       not related to exertion or activity.</a:t>
            </a:r>
          </a:p>
        </p:txBody>
      </p:sp>
      <p:pic>
        <p:nvPicPr>
          <p:cNvPr id="15362" name="Picture 2" descr="http://www.healthgiants.com/wp-content/uploads/2009/11/fatigue2.jpg">
            <a:extLst>
              <a:ext uri="{FF2B5EF4-FFF2-40B4-BE49-F238E27FC236}">
                <a16:creationId xmlns:a16="http://schemas.microsoft.com/office/drawing/2014/main" id="{583FB5DC-8119-43B4-86F9-A455E651F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429000"/>
            <a:ext cx="1295400" cy="180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511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7620"/>
                </a:solidFill>
                <a:latin typeface="Century Schoolbook" panose="02040604050505020304" pitchFamily="18" charset="0"/>
              </a:rPr>
              <a:t>FATIGUE - CAUSES</a:t>
            </a:r>
          </a:p>
        </p:txBody>
      </p:sp>
      <p:sp>
        <p:nvSpPr>
          <p:cNvPr id="3" name="Content Placeholder 2"/>
          <p:cNvSpPr>
            <a:spLocks noGrp="1"/>
          </p:cNvSpPr>
          <p:nvPr>
            <p:ph idx="1"/>
          </p:nvPr>
        </p:nvSpPr>
        <p:spPr/>
        <p:txBody>
          <a:bodyPr/>
          <a:lstStyle/>
          <a:p>
            <a:r>
              <a:rPr lang="en-US" sz="2400" b="0" dirty="0">
                <a:latin typeface="Century Schoolbook" panose="02040604050505020304" pitchFamily="18" charset="0"/>
              </a:rPr>
              <a:t>Medications to treat nausea and manage pain</a:t>
            </a:r>
          </a:p>
          <a:p>
            <a:r>
              <a:rPr lang="en-US" sz="2400" b="0" dirty="0">
                <a:latin typeface="Century Schoolbook" panose="02040604050505020304" pitchFamily="18" charset="0"/>
              </a:rPr>
              <a:t>The build-up of toxic substances that are left in your body after cells are killed by cancer</a:t>
            </a:r>
          </a:p>
          <a:p>
            <a:r>
              <a:rPr lang="en-US" sz="2400" b="0" dirty="0">
                <a:latin typeface="Century Schoolbook" panose="02040604050505020304" pitchFamily="18" charset="0"/>
              </a:rPr>
              <a:t>Injury to normal cells</a:t>
            </a:r>
          </a:p>
          <a:p>
            <a:r>
              <a:rPr lang="en-US" sz="2400" b="0" dirty="0">
                <a:latin typeface="Century Schoolbook" panose="02040604050505020304" pitchFamily="18" charset="0"/>
              </a:rPr>
              <a:t>Fever or infection</a:t>
            </a:r>
          </a:p>
          <a:p>
            <a:r>
              <a:rPr lang="en-US" sz="2400" b="0" dirty="0">
                <a:latin typeface="Century Schoolbook" panose="02040604050505020304" pitchFamily="18" charset="0"/>
              </a:rPr>
              <a:t>Dehydration</a:t>
            </a:r>
          </a:p>
          <a:p>
            <a:r>
              <a:rPr lang="en-US" sz="2400" b="0" dirty="0">
                <a:latin typeface="Century Schoolbook" panose="02040604050505020304" pitchFamily="18" charset="0"/>
              </a:rPr>
              <a:t>Loss of appetite or not getting enough calories and nutrients</a:t>
            </a:r>
          </a:p>
          <a:p>
            <a:r>
              <a:rPr lang="en-US" sz="2400" b="0" dirty="0">
                <a:latin typeface="Century Schoolbook" panose="02040604050505020304" pitchFamily="18" charset="0"/>
              </a:rPr>
              <a:t>Trouble sleeping</a:t>
            </a:r>
          </a:p>
          <a:p>
            <a:r>
              <a:rPr lang="en-US" sz="2400" b="0" dirty="0">
                <a:latin typeface="Century Schoolbook" panose="02040604050505020304" pitchFamily="18" charset="0"/>
              </a:rPr>
              <a:t>Anemia (low level of red blood cells).</a:t>
            </a:r>
          </a:p>
          <a:p>
            <a:r>
              <a:rPr lang="en-US" sz="2400" b="0" dirty="0">
                <a:latin typeface="Century Schoolbook" panose="02040604050505020304" pitchFamily="18" charset="0"/>
              </a:rPr>
              <a:t>Shortness of breath</a:t>
            </a:r>
          </a:p>
          <a:p>
            <a:r>
              <a:rPr lang="en-US" sz="2400" b="0" dirty="0">
                <a:latin typeface="Century Schoolbook" panose="02040604050505020304" pitchFamily="18" charset="0"/>
              </a:rPr>
              <a:t>Anxiety, depression, stress, grief</a:t>
            </a:r>
          </a:p>
          <a:p>
            <a:endParaRPr lang="en-US" dirty="0"/>
          </a:p>
        </p:txBody>
      </p:sp>
      <p:pic>
        <p:nvPicPr>
          <p:cNvPr id="17410" name="Picture 2" descr="Image result for dehydration">
            <a:extLst>
              <a:ext uri="{FF2B5EF4-FFF2-40B4-BE49-F238E27FC236}">
                <a16:creationId xmlns:a16="http://schemas.microsoft.com/office/drawing/2014/main" id="{6231A73E-BC48-4B78-B086-4DD01ECCA5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286000"/>
            <a:ext cx="1628775"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89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4D7620"/>
                </a:solidFill>
                <a:latin typeface="Century Schoolbook" panose="02040604050505020304" pitchFamily="18" charset="0"/>
              </a:rPr>
              <a:t>FATIGUE - HOW TO MANAGE</a:t>
            </a:r>
          </a:p>
        </p:txBody>
      </p:sp>
      <p:sp>
        <p:nvSpPr>
          <p:cNvPr id="3" name="Content Placeholder 2"/>
          <p:cNvSpPr>
            <a:spLocks noGrp="1"/>
          </p:cNvSpPr>
          <p:nvPr>
            <p:ph idx="1"/>
          </p:nvPr>
        </p:nvSpPr>
        <p:spPr/>
        <p:txBody>
          <a:bodyPr/>
          <a:lstStyle/>
          <a:p>
            <a:r>
              <a:rPr lang="en-US" sz="2600" b="0" dirty="0">
                <a:latin typeface="Century Schoolbook" panose="02040604050505020304" pitchFamily="18" charset="0"/>
              </a:rPr>
              <a:t>Conserve energy for must do tasks</a:t>
            </a:r>
          </a:p>
          <a:p>
            <a:r>
              <a:rPr lang="en-US" sz="2600" b="0" dirty="0">
                <a:latin typeface="Century Schoolbook" panose="02040604050505020304" pitchFamily="18" charset="0"/>
              </a:rPr>
              <a:t>Manage depression, anxiety, stress</a:t>
            </a:r>
          </a:p>
          <a:p>
            <a:r>
              <a:rPr lang="en-US" sz="2600" b="0" dirty="0">
                <a:latin typeface="Century Schoolbook" panose="02040604050505020304" pitchFamily="18" charset="0"/>
              </a:rPr>
              <a:t>Mindfulness</a:t>
            </a:r>
          </a:p>
          <a:p>
            <a:r>
              <a:rPr lang="en-US" sz="2600" b="0" dirty="0">
                <a:latin typeface="Century Schoolbook" panose="02040604050505020304" pitchFamily="18" charset="0"/>
              </a:rPr>
              <a:t>Manage medical causes – anemia, pain</a:t>
            </a:r>
          </a:p>
          <a:p>
            <a:r>
              <a:rPr lang="en-US" sz="2600" b="0" dirty="0">
                <a:latin typeface="Century Schoolbook" panose="02040604050505020304" pitchFamily="18" charset="0"/>
              </a:rPr>
              <a:t>Eat well – Drink water</a:t>
            </a:r>
          </a:p>
          <a:p>
            <a:r>
              <a:rPr lang="en-US" sz="2600" b="0" dirty="0">
                <a:latin typeface="Century Schoolbook" panose="02040604050505020304" pitchFamily="18" charset="0"/>
              </a:rPr>
              <a:t>Exercise – mild to moderate exercise </a:t>
            </a:r>
          </a:p>
          <a:p>
            <a:r>
              <a:rPr lang="en-US" sz="2600" b="0" dirty="0">
                <a:latin typeface="Century Schoolbook" panose="02040604050505020304" pitchFamily="18" charset="0"/>
              </a:rPr>
              <a:t>Ask for help to conserve energy</a:t>
            </a:r>
          </a:p>
          <a:p>
            <a:r>
              <a:rPr lang="en-US" sz="2600" b="0" dirty="0">
                <a:latin typeface="Century Schoolbook" panose="02040604050505020304" pitchFamily="18" charset="0"/>
              </a:rPr>
              <a:t>Escape with distraction and interaction</a:t>
            </a:r>
          </a:p>
          <a:p>
            <a:r>
              <a:rPr lang="en-US" sz="2600" b="0" dirty="0">
                <a:latin typeface="Century Schoolbook" panose="02040604050505020304" pitchFamily="18" charset="0"/>
              </a:rPr>
              <a:t>Ask your medical team for help</a:t>
            </a:r>
          </a:p>
          <a:p>
            <a:r>
              <a:rPr lang="en-US" sz="2600" b="0" dirty="0">
                <a:latin typeface="Century Schoolbook" panose="02040604050505020304" pitchFamily="18" charset="0"/>
              </a:rPr>
              <a:t>Medications </a:t>
            </a:r>
          </a:p>
          <a:p>
            <a:pPr marL="0" indent="0">
              <a:buNone/>
            </a:pPr>
            <a:endParaRPr lang="en-US" sz="2800" dirty="0"/>
          </a:p>
        </p:txBody>
      </p:sp>
      <p:pic>
        <p:nvPicPr>
          <p:cNvPr id="16386" name="Picture 2" descr="Image result for conserve energy">
            <a:extLst>
              <a:ext uri="{FF2B5EF4-FFF2-40B4-BE49-F238E27FC236}">
                <a16:creationId xmlns:a16="http://schemas.microsoft.com/office/drawing/2014/main" id="{5C2EEDD2-B48B-4E53-AB8E-E7AA36F014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6676" y="914400"/>
            <a:ext cx="141721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70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0D34-625D-4E5E-9E47-44021B85E05C}"/>
              </a:ext>
            </a:extLst>
          </p:cNvPr>
          <p:cNvSpPr>
            <a:spLocks noGrp="1"/>
          </p:cNvSpPr>
          <p:nvPr>
            <p:ph type="title"/>
          </p:nvPr>
        </p:nvSpPr>
        <p:spPr/>
        <p:txBody>
          <a:bodyPr/>
          <a:lstStyle/>
          <a:p>
            <a:r>
              <a:rPr lang="en-US" b="1" dirty="0">
                <a:solidFill>
                  <a:srgbClr val="4D7620"/>
                </a:solidFill>
                <a:latin typeface="Century Schoolbook" panose="02040604050505020304" pitchFamily="18" charset="0"/>
              </a:rPr>
              <a:t>Anxiety and Depression</a:t>
            </a:r>
          </a:p>
        </p:txBody>
      </p:sp>
      <p:pic>
        <p:nvPicPr>
          <p:cNvPr id="4" name="Content Placeholder 3">
            <a:extLst>
              <a:ext uri="{FF2B5EF4-FFF2-40B4-BE49-F238E27FC236}">
                <a16:creationId xmlns:a16="http://schemas.microsoft.com/office/drawing/2014/main" id="{BBE9EE67-F02C-4AFF-8558-6329B47BD351}"/>
              </a:ext>
            </a:extLst>
          </p:cNvPr>
          <p:cNvPicPr>
            <a:picLocks noGrp="1" noChangeAspect="1"/>
          </p:cNvPicPr>
          <p:nvPr>
            <p:ph idx="1"/>
          </p:nvPr>
        </p:nvPicPr>
        <p:blipFill>
          <a:blip r:embed="rId3"/>
          <a:stretch>
            <a:fillRect/>
          </a:stretch>
        </p:blipFill>
        <p:spPr>
          <a:xfrm>
            <a:off x="6083046" y="3740216"/>
            <a:ext cx="2769108" cy="2403968"/>
          </a:xfrm>
          <a:prstGeom prst="rect">
            <a:avLst/>
          </a:prstGeom>
        </p:spPr>
      </p:pic>
      <p:sp>
        <p:nvSpPr>
          <p:cNvPr id="3" name="Rectangle 2">
            <a:extLst>
              <a:ext uri="{FF2B5EF4-FFF2-40B4-BE49-F238E27FC236}">
                <a16:creationId xmlns:a16="http://schemas.microsoft.com/office/drawing/2014/main" id="{9270C2F7-0879-4710-8618-6439B820B22F}"/>
              </a:ext>
            </a:extLst>
          </p:cNvPr>
          <p:cNvSpPr/>
          <p:nvPr/>
        </p:nvSpPr>
        <p:spPr>
          <a:xfrm>
            <a:off x="1295400" y="762000"/>
            <a:ext cx="7696200" cy="5401479"/>
          </a:xfrm>
          <a:prstGeom prst="rect">
            <a:avLst/>
          </a:prstGeom>
        </p:spPr>
        <p:txBody>
          <a:bodyPr wrap="square">
            <a:spAutoFit/>
          </a:bodyPr>
          <a:lstStyle/>
          <a:p>
            <a:pPr marL="411480" lvl="0" indent="-342900" eaLnBrk="1" fontAlgn="auto" hangingPunct="1">
              <a:spcBef>
                <a:spcPct val="20000"/>
              </a:spcBef>
              <a:spcAft>
                <a:spcPts val="0"/>
              </a:spcAft>
              <a:buSzPct val="76000"/>
              <a:buFont typeface="Wingdings" panose="05000000000000000000" pitchFamily="2" charset="2"/>
              <a:buChar char="q"/>
            </a:pPr>
            <a:r>
              <a:rPr lang="en-US" sz="2100" dirty="0">
                <a:solidFill>
                  <a:srgbClr val="3E3D2D"/>
                </a:solidFill>
                <a:latin typeface="Century Schoolbook" panose="02040604050505020304" pitchFamily="18" charset="0"/>
              </a:rPr>
              <a:t>M</a:t>
            </a:r>
            <a:r>
              <a:rPr lang="en-US" sz="2000" b="1" dirty="0">
                <a:solidFill>
                  <a:srgbClr val="3E3D2D"/>
                </a:solidFill>
                <a:latin typeface="Century Schoolbook" panose="02040604050505020304" pitchFamily="18" charset="0"/>
              </a:rPr>
              <a:t>ost people face some degree of depression, anxiety, and fear when cancer becomes part of their lives</a:t>
            </a:r>
          </a:p>
          <a:p>
            <a:pPr marL="411480" lvl="0"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Up to 1 in 4 people with cancer have clinical depression</a:t>
            </a:r>
          </a:p>
          <a:p>
            <a:pPr marL="411480" lvl="0"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Some Risk Factors:</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Family History (substance abuse, mental illness, suicide)</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Lack of Support System    </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Loss of Control Over One’s Own Life</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Sleep Deprivation</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Hormone Imbalance</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Medication Side Effects</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Uncontrollable Pain</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Advanced Cancer</a:t>
            </a:r>
          </a:p>
          <a:p>
            <a:pPr marL="708660" lvl="1" indent="-342900" eaLnBrk="1" fontAlgn="auto" hangingPunct="1">
              <a:spcBef>
                <a:spcPct val="20000"/>
              </a:spcBef>
              <a:spcAft>
                <a:spcPts val="0"/>
              </a:spcAft>
              <a:buSzPct val="76000"/>
              <a:buFont typeface="Wingdings" panose="05000000000000000000" pitchFamily="2" charset="2"/>
              <a:buChar char="q"/>
            </a:pPr>
            <a:r>
              <a:rPr lang="en-US" sz="2000" b="1" dirty="0">
                <a:solidFill>
                  <a:srgbClr val="3E3D2D"/>
                </a:solidFill>
                <a:latin typeface="Century Schoolbook" panose="02040604050505020304" pitchFamily="18" charset="0"/>
              </a:rPr>
              <a:t>Stress from Other Life Events</a:t>
            </a:r>
          </a:p>
        </p:txBody>
      </p:sp>
    </p:spTree>
    <p:extLst>
      <p:ext uri="{BB962C8B-B14F-4D97-AF65-F5344CB8AC3E}">
        <p14:creationId xmlns:p14="http://schemas.microsoft.com/office/powerpoint/2010/main" val="1657578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10470-1C21-4268-9E0D-CFB437C1E494}"/>
              </a:ext>
            </a:extLst>
          </p:cNvPr>
          <p:cNvSpPr>
            <a:spLocks noGrp="1"/>
          </p:cNvSpPr>
          <p:nvPr>
            <p:ph type="title"/>
          </p:nvPr>
        </p:nvSpPr>
        <p:spPr/>
        <p:txBody>
          <a:bodyPr/>
          <a:lstStyle/>
          <a:p>
            <a:r>
              <a:rPr lang="en-US" sz="3500" b="1" dirty="0">
                <a:solidFill>
                  <a:srgbClr val="4D7620"/>
                </a:solidFill>
                <a:latin typeface="Century Schoolbook" panose="02040604050505020304" pitchFamily="18" charset="0"/>
              </a:rPr>
              <a:t>Treating Anxiety or Depression</a:t>
            </a:r>
          </a:p>
        </p:txBody>
      </p:sp>
      <p:sp>
        <p:nvSpPr>
          <p:cNvPr id="3" name="Content Placeholder 2">
            <a:extLst>
              <a:ext uri="{FF2B5EF4-FFF2-40B4-BE49-F238E27FC236}">
                <a16:creationId xmlns:a16="http://schemas.microsoft.com/office/drawing/2014/main" id="{946EBC29-D70C-426A-9D23-EE69EA4CB999}"/>
              </a:ext>
            </a:extLst>
          </p:cNvPr>
          <p:cNvSpPr>
            <a:spLocks noGrp="1"/>
          </p:cNvSpPr>
          <p:nvPr>
            <p:ph idx="1"/>
          </p:nvPr>
        </p:nvSpPr>
        <p:spPr>
          <a:xfrm>
            <a:off x="1219200" y="838200"/>
            <a:ext cx="7924800" cy="5676900"/>
          </a:xfrm>
        </p:spPr>
        <p:txBody>
          <a:bodyPr/>
          <a:lstStyle/>
          <a:p>
            <a:r>
              <a:rPr lang="en-US" sz="3400" dirty="0">
                <a:solidFill>
                  <a:schemeClr val="accent4">
                    <a:lumMod val="50000"/>
                  </a:schemeClr>
                </a:solidFill>
                <a:latin typeface="Century Schoolbook" panose="02040604050505020304" pitchFamily="18" charset="0"/>
              </a:rPr>
              <a:t>Kaiser Permanente Psychiatry  Self Referral 877-496-0450</a:t>
            </a:r>
          </a:p>
          <a:p>
            <a:r>
              <a:rPr lang="en-US" sz="3400" dirty="0">
                <a:solidFill>
                  <a:schemeClr val="accent4">
                    <a:lumMod val="50000"/>
                  </a:schemeClr>
                </a:solidFill>
                <a:latin typeface="Century Schoolbook" panose="02040604050505020304" pitchFamily="18" charset="0"/>
              </a:rPr>
              <a:t>Oncology Clinical Social Worker        Short Term Counseling              619-528-3152</a:t>
            </a:r>
          </a:p>
          <a:p>
            <a:r>
              <a:rPr lang="en-US" sz="3400" dirty="0">
                <a:solidFill>
                  <a:schemeClr val="accent4">
                    <a:lumMod val="50000"/>
                  </a:schemeClr>
                </a:solidFill>
                <a:latin typeface="Century Schoolbook" panose="02040604050505020304" pitchFamily="18" charset="0"/>
              </a:rPr>
              <a:t>Support Groups</a:t>
            </a:r>
            <a:r>
              <a:rPr lang="en-US" sz="3400" b="0" dirty="0">
                <a:solidFill>
                  <a:schemeClr val="accent4">
                    <a:lumMod val="50000"/>
                  </a:schemeClr>
                </a:solidFill>
                <a:latin typeface="Century Schoolbook" panose="02040604050505020304" pitchFamily="18" charset="0"/>
              </a:rPr>
              <a:t> </a:t>
            </a:r>
          </a:p>
          <a:p>
            <a:r>
              <a:rPr lang="en-US" sz="3400" i="1" dirty="0">
                <a:solidFill>
                  <a:schemeClr val="accent4">
                    <a:lumMod val="50000"/>
                  </a:schemeClr>
                </a:solidFill>
                <a:latin typeface="Century Schoolbook" panose="02040604050505020304" pitchFamily="18" charset="0"/>
              </a:rPr>
              <a:t>Mind Over Cancer      </a:t>
            </a:r>
            <a:r>
              <a:rPr lang="en-US" sz="3400" dirty="0">
                <a:solidFill>
                  <a:schemeClr val="accent4">
                    <a:lumMod val="50000"/>
                  </a:schemeClr>
                </a:solidFill>
                <a:latin typeface="Century Schoolbook" panose="02040604050505020304" pitchFamily="18" charset="0"/>
              </a:rPr>
              <a:t>Mindfulness Course</a:t>
            </a:r>
          </a:p>
          <a:p>
            <a:r>
              <a:rPr lang="en-US" sz="3400" dirty="0">
                <a:solidFill>
                  <a:schemeClr val="accent4">
                    <a:lumMod val="50000"/>
                  </a:schemeClr>
                </a:solidFill>
                <a:latin typeface="Century Schoolbook" panose="02040604050505020304" pitchFamily="18" charset="0"/>
              </a:rPr>
              <a:t>Exercise, Yoga, Meditation</a:t>
            </a:r>
          </a:p>
        </p:txBody>
      </p:sp>
      <p:pic>
        <p:nvPicPr>
          <p:cNvPr id="4" name="Picture 3">
            <a:extLst>
              <a:ext uri="{FF2B5EF4-FFF2-40B4-BE49-F238E27FC236}">
                <a16:creationId xmlns:a16="http://schemas.microsoft.com/office/drawing/2014/main" id="{77A61D3F-27C2-4F04-911D-5A3F487748D0}"/>
              </a:ext>
            </a:extLst>
          </p:cNvPr>
          <p:cNvPicPr>
            <a:picLocks noChangeAspect="1"/>
          </p:cNvPicPr>
          <p:nvPr/>
        </p:nvPicPr>
        <p:blipFill>
          <a:blip r:embed="rId3"/>
          <a:stretch>
            <a:fillRect/>
          </a:stretch>
        </p:blipFill>
        <p:spPr>
          <a:xfrm>
            <a:off x="6629400" y="3124200"/>
            <a:ext cx="1975798" cy="2366224"/>
          </a:xfrm>
          <a:prstGeom prst="rect">
            <a:avLst/>
          </a:prstGeom>
        </p:spPr>
      </p:pic>
    </p:spTree>
    <p:extLst>
      <p:ext uri="{BB962C8B-B14F-4D97-AF65-F5344CB8AC3E}">
        <p14:creationId xmlns:p14="http://schemas.microsoft.com/office/powerpoint/2010/main" val="22135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Managing Sleep</a:t>
            </a:r>
          </a:p>
        </p:txBody>
      </p:sp>
      <p:sp>
        <p:nvSpPr>
          <p:cNvPr id="3" name="Content Placeholder 2"/>
          <p:cNvSpPr>
            <a:spLocks noGrp="1"/>
          </p:cNvSpPr>
          <p:nvPr>
            <p:ph idx="1"/>
          </p:nvPr>
        </p:nvSpPr>
        <p:spPr>
          <a:xfrm>
            <a:off x="1371600" y="762000"/>
            <a:ext cx="7620000" cy="5486400"/>
          </a:xfrm>
        </p:spPr>
        <p:txBody>
          <a:bodyPr/>
          <a:lstStyle/>
          <a:p>
            <a:pPr>
              <a:buFont typeface="Wingdings" panose="05000000000000000000" pitchFamily="2" charset="2"/>
              <a:buChar char="ü"/>
            </a:pPr>
            <a:r>
              <a:rPr lang="en-US" sz="2400" b="0" dirty="0">
                <a:solidFill>
                  <a:srgbClr val="000000"/>
                </a:solidFill>
                <a:latin typeface="Century Schoolbook" panose="02040604050505020304" pitchFamily="18" charset="0"/>
              </a:rPr>
              <a:t>Establish a consistent bedtime routine. </a:t>
            </a:r>
          </a:p>
          <a:p>
            <a:pPr>
              <a:buFont typeface="Wingdings" panose="05000000000000000000" pitchFamily="2" charset="2"/>
              <a:buChar char="ü"/>
            </a:pPr>
            <a:r>
              <a:rPr lang="en-US" sz="2400" b="0" dirty="0">
                <a:solidFill>
                  <a:srgbClr val="000000"/>
                </a:solidFill>
                <a:latin typeface="Century Schoolbook" panose="02040604050505020304" pitchFamily="18" charset="0"/>
              </a:rPr>
              <a:t>Take a warm bath, go for a relaxing stroll, or practice meditation/relaxation exercises as part of your regular nighttime routine.</a:t>
            </a:r>
          </a:p>
          <a:p>
            <a:pPr>
              <a:buFont typeface="Wingdings" panose="05000000000000000000" pitchFamily="2" charset="2"/>
              <a:buChar char="ü"/>
            </a:pPr>
            <a:r>
              <a:rPr lang="en-US" sz="2400" b="0" dirty="0">
                <a:solidFill>
                  <a:srgbClr val="000000"/>
                </a:solidFill>
                <a:latin typeface="Century Schoolbook" panose="02040604050505020304" pitchFamily="18" charset="0"/>
              </a:rPr>
              <a:t>Try to go to bed at the same time every night, and get up at the same time each morning. This includes weekends.</a:t>
            </a:r>
          </a:p>
          <a:p>
            <a:pPr>
              <a:buFont typeface="Wingdings" panose="05000000000000000000" pitchFamily="2" charset="2"/>
              <a:buChar char="ü"/>
            </a:pPr>
            <a:r>
              <a:rPr lang="en-US" sz="2400" b="0" dirty="0">
                <a:solidFill>
                  <a:srgbClr val="000000"/>
                </a:solidFill>
                <a:latin typeface="Century Schoolbook" panose="02040604050505020304" pitchFamily="18" charset="0"/>
              </a:rPr>
              <a:t>Get plenty of exercise during the day.  People who are physically active sleep better than those who are sedentary. </a:t>
            </a:r>
          </a:p>
          <a:p>
            <a:pPr>
              <a:buFont typeface="Wingdings" panose="05000000000000000000" pitchFamily="2" charset="2"/>
              <a:buChar char="ü"/>
            </a:pPr>
            <a:r>
              <a:rPr lang="en-US" sz="2400" b="0" dirty="0">
                <a:solidFill>
                  <a:srgbClr val="000000"/>
                </a:solidFill>
                <a:latin typeface="Century Schoolbook" panose="02040604050505020304" pitchFamily="18" charset="0"/>
              </a:rPr>
              <a:t>Reduce your intake of caffeine and alcohol, particularly in the evening.</a:t>
            </a:r>
          </a:p>
          <a:p>
            <a:pPr>
              <a:buFont typeface="Wingdings" panose="05000000000000000000" pitchFamily="2" charset="2"/>
              <a:buChar char="ü"/>
            </a:pPr>
            <a:r>
              <a:rPr lang="en-US" sz="2400" b="0" dirty="0">
                <a:solidFill>
                  <a:srgbClr val="000000"/>
                </a:solidFill>
                <a:latin typeface="Century Schoolbook" panose="02040604050505020304" pitchFamily="18" charset="0"/>
              </a:rPr>
              <a:t>Avoid large meals late in the evening.</a:t>
            </a:r>
          </a:p>
        </p:txBody>
      </p:sp>
      <p:sp>
        <p:nvSpPr>
          <p:cNvPr id="4" name="AutoShape 2" descr="https://i.guim.co.uk/img/media/870022c6037a1a8a3a3463c1c18e7ebfcf1dde37/0_190_5700_3420/master/5700.jpg?w=700&amp;q=55&amp;auto=format&amp;usm=12&amp;fit=max&amp;s=71e86fbd327775cdd9bc689d8dc5621f">
            <a:extLst>
              <a:ext uri="{FF2B5EF4-FFF2-40B4-BE49-F238E27FC236}">
                <a16:creationId xmlns:a16="http://schemas.microsoft.com/office/drawing/2014/main" id="{21737568-D1C7-49FD-BB5C-EF28112907B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i.guim.co.uk/img/media/870022c6037a1a8a3a3463c1c18e7ebfcf1dde37/0_190_5700_3420/master/5700.jpg?w=700&amp;q=55&amp;auto=format&amp;usm=12&amp;fit=max&amp;s=71e86fbd327775cdd9bc689d8dc5621f">
            <a:extLst>
              <a:ext uri="{FF2B5EF4-FFF2-40B4-BE49-F238E27FC236}">
                <a16:creationId xmlns:a16="http://schemas.microsoft.com/office/drawing/2014/main" id="{647F8B37-680B-4906-86A0-2114A236EE1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i.guim.co.uk/img/media/870022c6037a1a8a3a3463c1c18e7ebfcf1dde37/0_190_5700_3420/master/5700.jpg?w=700&amp;q=55&amp;auto=format&amp;usm=12&amp;fit=max&amp;s=71e86fbd327775cdd9bc689d8dc5621f">
            <a:extLst>
              <a:ext uri="{FF2B5EF4-FFF2-40B4-BE49-F238E27FC236}">
                <a16:creationId xmlns:a16="http://schemas.microsoft.com/office/drawing/2014/main" id="{311DC77B-7C07-45F1-B81D-AD8347AD0585}"/>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20DB0DD5-32EB-43AC-BF74-53FC0D7F6D19}"/>
              </a:ext>
            </a:extLst>
          </p:cNvPr>
          <p:cNvPicPr>
            <a:picLocks noChangeAspect="1"/>
          </p:cNvPicPr>
          <p:nvPr/>
        </p:nvPicPr>
        <p:blipFill>
          <a:blip r:embed="rId3"/>
          <a:stretch>
            <a:fillRect/>
          </a:stretch>
        </p:blipFill>
        <p:spPr>
          <a:xfrm>
            <a:off x="7086600" y="5105400"/>
            <a:ext cx="1722120" cy="1076325"/>
          </a:xfrm>
          <a:prstGeom prst="rect">
            <a:avLst/>
          </a:prstGeom>
        </p:spPr>
      </p:pic>
    </p:spTree>
    <p:extLst>
      <p:ext uri="{BB962C8B-B14F-4D97-AF65-F5344CB8AC3E}">
        <p14:creationId xmlns:p14="http://schemas.microsoft.com/office/powerpoint/2010/main" val="1231372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7467600" cy="152400"/>
          </a:xfrm>
        </p:spPr>
        <p:txBody>
          <a:bodyPr/>
          <a:lstStyle/>
          <a:p>
            <a:r>
              <a:rPr lang="en-US" b="1" dirty="0">
                <a:solidFill>
                  <a:srgbClr val="4D7620"/>
                </a:solidFill>
                <a:latin typeface="Century Schoolbook" panose="02040604050505020304" pitchFamily="18" charset="0"/>
              </a:rPr>
              <a:t>What is Survivorship?</a:t>
            </a:r>
            <a:r>
              <a:rPr lang="en-US" dirty="0"/>
              <a:t>		</a:t>
            </a:r>
          </a:p>
        </p:txBody>
      </p:sp>
      <p:sp>
        <p:nvSpPr>
          <p:cNvPr id="3" name="Content Placeholder 2"/>
          <p:cNvSpPr>
            <a:spLocks noGrp="1"/>
          </p:cNvSpPr>
          <p:nvPr>
            <p:ph idx="1"/>
          </p:nvPr>
        </p:nvSpPr>
        <p:spPr/>
        <p:txBody>
          <a:bodyPr/>
          <a:lstStyle/>
          <a:p>
            <a:pPr marL="0" indent="0">
              <a:buNone/>
            </a:pPr>
            <a:r>
              <a:rPr lang="en-US" dirty="0">
                <a:latin typeface="Century Schoolbook" panose="02040604050505020304" pitchFamily="18" charset="0"/>
              </a:rPr>
              <a:t>“The process of living with, through and beyond cancer”</a:t>
            </a:r>
          </a:p>
          <a:p>
            <a:pPr marL="0" indent="0">
              <a:buNone/>
            </a:pPr>
            <a:endParaRPr lang="en-US" dirty="0">
              <a:latin typeface="Century Schoolbook" panose="02040604050505020304" pitchFamily="18" charset="0"/>
            </a:endParaRPr>
          </a:p>
          <a:p>
            <a:pPr marL="0" indent="0">
              <a:buNone/>
            </a:pPr>
            <a:r>
              <a:rPr lang="en-US" u="sng" dirty="0">
                <a:latin typeface="Century Schoolbook" panose="02040604050505020304" pitchFamily="18" charset="0"/>
              </a:rPr>
              <a:t>Three stages of survivorship</a:t>
            </a:r>
            <a:r>
              <a:rPr lang="en-US" dirty="0">
                <a:latin typeface="Century Schoolbook" panose="02040604050505020304" pitchFamily="18" charset="0"/>
              </a:rPr>
              <a:t>:</a:t>
            </a:r>
          </a:p>
          <a:p>
            <a:pPr marL="514350" indent="-514350">
              <a:buAutoNum type="arabicPeriod"/>
            </a:pPr>
            <a:r>
              <a:rPr lang="en-US" sz="3000" b="0" dirty="0">
                <a:latin typeface="Century Schoolbook" panose="02040604050505020304" pitchFamily="18" charset="0"/>
              </a:rPr>
              <a:t>Diagnosis and Treatment</a:t>
            </a:r>
          </a:p>
          <a:p>
            <a:pPr marL="514350" indent="-514350">
              <a:buAutoNum type="arabicPeriod"/>
            </a:pPr>
            <a:r>
              <a:rPr lang="en-US" sz="3000" b="0" dirty="0">
                <a:latin typeface="Century Schoolbook" panose="02040604050505020304" pitchFamily="18" charset="0"/>
              </a:rPr>
              <a:t>Three months to one year –post treatment phase to                     active observation</a:t>
            </a:r>
          </a:p>
          <a:p>
            <a:pPr marL="514350" indent="-514350">
              <a:buAutoNum type="arabicPeriod"/>
            </a:pPr>
            <a:r>
              <a:rPr lang="en-US" sz="3000" b="0" dirty="0">
                <a:latin typeface="Century Schoolbook" panose="02040604050505020304" pitchFamily="18" charset="0"/>
              </a:rPr>
              <a:t>Beyond a year during                 which frequency of care diminishes</a:t>
            </a:r>
          </a:p>
          <a:p>
            <a:pPr marL="514350" indent="-514350">
              <a:buAutoNum type="arabicPeriod"/>
            </a:pPr>
            <a:endParaRPr lang="en-US" dirty="0"/>
          </a:p>
          <a:p>
            <a:pPr marL="514350" indent="-514350">
              <a:buAutoNum type="arabicPeriod"/>
            </a:pPr>
            <a:endParaRPr lang="en-US" dirty="0"/>
          </a:p>
        </p:txBody>
      </p:sp>
      <p:pic>
        <p:nvPicPr>
          <p:cNvPr id="3074" name="Picture 2" descr="Image result for strong person">
            <a:extLst>
              <a:ext uri="{FF2B5EF4-FFF2-40B4-BE49-F238E27FC236}">
                <a16:creationId xmlns:a16="http://schemas.microsoft.com/office/drawing/2014/main" id="{4C701F45-23B8-4BC1-B920-7FC9445A34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191000"/>
            <a:ext cx="2058710" cy="137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53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Managing Sleep</a:t>
            </a:r>
            <a:endParaRPr lang="en-US" dirty="0">
              <a:solidFill>
                <a:srgbClr val="4D7620"/>
              </a:solidFill>
            </a:endParaRPr>
          </a:p>
        </p:txBody>
      </p:sp>
      <p:sp>
        <p:nvSpPr>
          <p:cNvPr id="3" name="Content Placeholder 2"/>
          <p:cNvSpPr>
            <a:spLocks noGrp="1"/>
          </p:cNvSpPr>
          <p:nvPr>
            <p:ph idx="1"/>
          </p:nvPr>
        </p:nvSpPr>
        <p:spPr>
          <a:xfrm>
            <a:off x="1706880" y="762000"/>
            <a:ext cx="7391400" cy="5562600"/>
          </a:xfrm>
        </p:spPr>
        <p:txBody>
          <a:bodyPr/>
          <a:lstStyle/>
          <a:p>
            <a:pPr>
              <a:buFont typeface="Wingdings" panose="05000000000000000000" pitchFamily="2" charset="2"/>
              <a:buChar char="ü"/>
            </a:pPr>
            <a:r>
              <a:rPr lang="en-US" sz="2000" b="0" dirty="0">
                <a:solidFill>
                  <a:srgbClr val="000000"/>
                </a:solidFill>
                <a:latin typeface="Century Schoolbook" panose="02040604050505020304" pitchFamily="18" charset="0"/>
              </a:rPr>
              <a:t>Learn and use a relaxation technique regularly like breathing exercises, meditation, and yoga.</a:t>
            </a:r>
          </a:p>
          <a:p>
            <a:pPr>
              <a:buFont typeface="Wingdings" panose="05000000000000000000" pitchFamily="2" charset="2"/>
              <a:buChar char="ü"/>
            </a:pPr>
            <a:r>
              <a:rPr lang="en-US" sz="2000" b="0" dirty="0">
                <a:solidFill>
                  <a:srgbClr val="000000"/>
                </a:solidFill>
                <a:latin typeface="Century Schoolbook" panose="02040604050505020304" pitchFamily="18" charset="0"/>
              </a:rPr>
              <a:t>Use "white noise" devices to block out                surrounding environmental noise. </a:t>
            </a:r>
          </a:p>
          <a:p>
            <a:pPr>
              <a:buFont typeface="Wingdings" panose="05000000000000000000" pitchFamily="2" charset="2"/>
              <a:buChar char="ü"/>
            </a:pPr>
            <a:r>
              <a:rPr lang="en-US" sz="2000" b="0" dirty="0">
                <a:solidFill>
                  <a:srgbClr val="000000"/>
                </a:solidFill>
                <a:latin typeface="Century Schoolbook" panose="02040604050505020304" pitchFamily="18" charset="0"/>
              </a:rPr>
              <a:t>Don't obsess about not sleeping. Individuals who worry about falling asleep have greater trouble dropping off. </a:t>
            </a:r>
          </a:p>
          <a:p>
            <a:pPr>
              <a:buFont typeface="Wingdings" panose="05000000000000000000" pitchFamily="2" charset="2"/>
              <a:buChar char="ü"/>
            </a:pPr>
            <a:r>
              <a:rPr lang="en-US" sz="2000" b="0" dirty="0">
                <a:solidFill>
                  <a:srgbClr val="000000"/>
                </a:solidFill>
                <a:latin typeface="Century Schoolbook" panose="02040604050505020304" pitchFamily="18" charset="0"/>
              </a:rPr>
              <a:t>Short naps are good. Try to get into the habit of napping: 10 to 20 minutes in the afternoon, preferably lying down in a darkened room.</a:t>
            </a:r>
          </a:p>
          <a:p>
            <a:pPr>
              <a:buFont typeface="Wingdings" panose="05000000000000000000" pitchFamily="2" charset="2"/>
              <a:buChar char="ü"/>
            </a:pPr>
            <a:r>
              <a:rPr lang="en-US" sz="2000" b="0" dirty="0">
                <a:solidFill>
                  <a:srgbClr val="000000"/>
                </a:solidFill>
                <a:latin typeface="Century Schoolbook" panose="02040604050505020304" pitchFamily="18" charset="0"/>
              </a:rPr>
              <a:t>Spend some time outdoors as often as you can to get exposure to bright, natural light - 30 minutes each morning is preferable. </a:t>
            </a:r>
          </a:p>
          <a:p>
            <a:pPr>
              <a:buFont typeface="Wingdings" panose="05000000000000000000" pitchFamily="2" charset="2"/>
              <a:buChar char="ü"/>
            </a:pPr>
            <a:r>
              <a:rPr lang="en-US" sz="2000" b="0" dirty="0">
                <a:solidFill>
                  <a:srgbClr val="000000"/>
                </a:solidFill>
                <a:latin typeface="Century Schoolbook" panose="02040604050505020304" pitchFamily="18" charset="0"/>
              </a:rPr>
              <a:t>Spend up to an hour in dim light before bed. Lower the lighting in your house and bedroom.  If other members of the household object, wear sunglasses.</a:t>
            </a:r>
          </a:p>
          <a:p>
            <a:pPr>
              <a:buFont typeface="Wingdings" panose="05000000000000000000" pitchFamily="2" charset="2"/>
              <a:buChar char="ü"/>
            </a:pPr>
            <a:r>
              <a:rPr lang="en-US" sz="2000" b="0" dirty="0">
                <a:solidFill>
                  <a:srgbClr val="000000"/>
                </a:solidFill>
                <a:latin typeface="Century Schoolbook" panose="02040604050505020304" pitchFamily="18" charset="0"/>
              </a:rPr>
              <a:t>Do not turn on a bright light if you get up in the middle of the night.</a:t>
            </a:r>
          </a:p>
          <a:p>
            <a:pPr marL="0" indent="0">
              <a:buNone/>
            </a:pPr>
            <a:endParaRPr lang="en-US" sz="2000" b="0" dirty="0">
              <a:solidFill>
                <a:srgbClr val="000000"/>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8D09A6EC-8ECC-4511-83CD-2946A8C115DD}"/>
              </a:ext>
            </a:extLst>
          </p:cNvPr>
          <p:cNvPicPr>
            <a:picLocks noChangeAspect="1"/>
          </p:cNvPicPr>
          <p:nvPr/>
        </p:nvPicPr>
        <p:blipFill>
          <a:blip r:embed="rId3"/>
          <a:stretch>
            <a:fillRect/>
          </a:stretch>
        </p:blipFill>
        <p:spPr>
          <a:xfrm>
            <a:off x="51816" y="4267200"/>
            <a:ext cx="1676400" cy="838200"/>
          </a:xfrm>
          <a:prstGeom prst="rect">
            <a:avLst/>
          </a:prstGeom>
        </p:spPr>
      </p:pic>
      <p:pic>
        <p:nvPicPr>
          <p:cNvPr id="19458" name="Picture 2" descr="Image result for meditation">
            <a:extLst>
              <a:ext uri="{FF2B5EF4-FFF2-40B4-BE49-F238E27FC236}">
                <a16:creationId xmlns:a16="http://schemas.microsoft.com/office/drawing/2014/main" id="{E550C758-59E0-4ABE-B352-737F181330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123950"/>
            <a:ext cx="134620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672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D7620"/>
                </a:solidFill>
                <a:latin typeface="Century Schoolbook" panose="02040604050505020304" pitchFamily="18" charset="0"/>
              </a:rPr>
              <a:t>STAY HEALTHY</a:t>
            </a:r>
          </a:p>
        </p:txBody>
      </p:sp>
      <p:sp>
        <p:nvSpPr>
          <p:cNvPr id="3" name="Content Placeholder 2"/>
          <p:cNvSpPr>
            <a:spLocks noGrp="1"/>
          </p:cNvSpPr>
          <p:nvPr>
            <p:ph idx="1"/>
          </p:nvPr>
        </p:nvSpPr>
        <p:spPr>
          <a:xfrm>
            <a:off x="1752600" y="762000"/>
            <a:ext cx="7239000" cy="5486400"/>
          </a:xfrm>
        </p:spPr>
        <p:txBody>
          <a:bodyPr/>
          <a:lstStyle/>
          <a:p>
            <a:r>
              <a:rPr lang="en-US" sz="3400" b="0" dirty="0">
                <a:solidFill>
                  <a:schemeClr val="tx1">
                    <a:lumMod val="75000"/>
                  </a:schemeClr>
                </a:solidFill>
                <a:latin typeface="Century Schoolbook" panose="02040604050505020304" pitchFamily="18" charset="0"/>
              </a:rPr>
              <a:t>Tobacco Cessation </a:t>
            </a:r>
          </a:p>
          <a:p>
            <a:r>
              <a:rPr lang="en-US" sz="3400" b="0" dirty="0">
                <a:solidFill>
                  <a:schemeClr val="tx1">
                    <a:lumMod val="75000"/>
                  </a:schemeClr>
                </a:solidFill>
                <a:latin typeface="Century Schoolbook" panose="02040604050505020304" pitchFamily="18" charset="0"/>
              </a:rPr>
              <a:t>Limit or stop alcohol use</a:t>
            </a:r>
          </a:p>
          <a:p>
            <a:r>
              <a:rPr lang="en-US" sz="3400" b="0" dirty="0">
                <a:solidFill>
                  <a:schemeClr val="tx1">
                    <a:lumMod val="75000"/>
                  </a:schemeClr>
                </a:solidFill>
                <a:latin typeface="Century Schoolbook" panose="02040604050505020304" pitchFamily="18" charset="0"/>
              </a:rPr>
              <a:t>Eat well and maintain a health weight</a:t>
            </a:r>
          </a:p>
          <a:p>
            <a:r>
              <a:rPr lang="en-US" sz="3400" b="0" dirty="0">
                <a:solidFill>
                  <a:schemeClr val="tx1">
                    <a:lumMod val="75000"/>
                  </a:schemeClr>
                </a:solidFill>
                <a:latin typeface="Century Schoolbook" panose="02040604050505020304" pitchFamily="18" charset="0"/>
              </a:rPr>
              <a:t>Stay hydrated</a:t>
            </a:r>
          </a:p>
          <a:p>
            <a:r>
              <a:rPr lang="en-US" sz="3400" b="0" dirty="0">
                <a:solidFill>
                  <a:schemeClr val="tx1">
                    <a:lumMod val="75000"/>
                  </a:schemeClr>
                </a:solidFill>
                <a:latin typeface="Century Schoolbook" panose="02040604050505020304" pitchFamily="18" charset="0"/>
              </a:rPr>
              <a:t>Protect yourself from the sun</a:t>
            </a:r>
          </a:p>
          <a:p>
            <a:r>
              <a:rPr lang="en-US" sz="3400" b="0" dirty="0">
                <a:solidFill>
                  <a:schemeClr val="tx1">
                    <a:lumMod val="75000"/>
                  </a:schemeClr>
                </a:solidFill>
                <a:latin typeface="Century Schoolbook" panose="02040604050505020304" pitchFamily="18" charset="0"/>
              </a:rPr>
              <a:t>Exercise</a:t>
            </a:r>
          </a:p>
          <a:p>
            <a:r>
              <a:rPr lang="en-US" sz="3400" b="0" dirty="0">
                <a:solidFill>
                  <a:schemeClr val="tx1">
                    <a:lumMod val="75000"/>
                  </a:schemeClr>
                </a:solidFill>
                <a:latin typeface="Century Schoolbook" panose="02040604050505020304" pitchFamily="18" charset="0"/>
              </a:rPr>
              <a:t>Follow up with your medical team</a:t>
            </a:r>
          </a:p>
          <a:p>
            <a:pPr marL="0" indent="0">
              <a:buNone/>
            </a:pPr>
            <a:endParaRPr lang="en-US" dirty="0"/>
          </a:p>
          <a:p>
            <a:pPr marL="0" indent="0">
              <a:buNone/>
            </a:pPr>
            <a:endParaRPr lang="en-US" dirty="0"/>
          </a:p>
        </p:txBody>
      </p:sp>
      <p:pic>
        <p:nvPicPr>
          <p:cNvPr id="18434" name="Picture 2" descr="Image result for nutrition">
            <a:extLst>
              <a:ext uri="{FF2B5EF4-FFF2-40B4-BE49-F238E27FC236}">
                <a16:creationId xmlns:a16="http://schemas.microsoft.com/office/drawing/2014/main" id="{C0665766-D52E-40C1-9785-D2C344C0B6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590800"/>
            <a:ext cx="19431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exercise">
            <a:extLst>
              <a:ext uri="{FF2B5EF4-FFF2-40B4-BE49-F238E27FC236}">
                <a16:creationId xmlns:a16="http://schemas.microsoft.com/office/drawing/2014/main" id="{66B1C056-DC69-475D-8EE7-03D85BD9A7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267200"/>
            <a:ext cx="1092127" cy="87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06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0629-F820-4566-9CAF-DE7362C26435}"/>
              </a:ext>
            </a:extLst>
          </p:cNvPr>
          <p:cNvSpPr>
            <a:spLocks noGrp="1"/>
          </p:cNvSpPr>
          <p:nvPr>
            <p:ph type="title"/>
          </p:nvPr>
        </p:nvSpPr>
        <p:spPr>
          <a:xfrm>
            <a:off x="0" y="0"/>
            <a:ext cx="8458200" cy="838200"/>
          </a:xfrm>
        </p:spPr>
        <p:txBody>
          <a:bodyPr/>
          <a:lstStyle/>
          <a:p>
            <a:r>
              <a:rPr lang="en-US" sz="2800" b="1" dirty="0">
                <a:solidFill>
                  <a:srgbClr val="4D7620"/>
                </a:solidFill>
                <a:latin typeface="Century Schoolbook" panose="02040604050505020304" pitchFamily="18" charset="0"/>
              </a:rPr>
              <a:t>Returning to Work and Leisure Activities</a:t>
            </a:r>
          </a:p>
        </p:txBody>
      </p:sp>
      <p:sp>
        <p:nvSpPr>
          <p:cNvPr id="3" name="Content Placeholder 2">
            <a:extLst>
              <a:ext uri="{FF2B5EF4-FFF2-40B4-BE49-F238E27FC236}">
                <a16:creationId xmlns:a16="http://schemas.microsoft.com/office/drawing/2014/main" id="{0B05B366-0696-4305-BC48-570581C278FA}"/>
              </a:ext>
            </a:extLst>
          </p:cNvPr>
          <p:cNvSpPr>
            <a:spLocks noGrp="1"/>
          </p:cNvSpPr>
          <p:nvPr>
            <p:ph idx="1"/>
          </p:nvPr>
        </p:nvSpPr>
        <p:spPr>
          <a:xfrm>
            <a:off x="1752599" y="1143000"/>
            <a:ext cx="7248525" cy="4724400"/>
          </a:xfrm>
        </p:spPr>
        <p:txBody>
          <a:bodyPr/>
          <a:lstStyle/>
          <a:p>
            <a:r>
              <a:rPr lang="en-US" dirty="0">
                <a:latin typeface="Century Schoolbook" panose="02040604050505020304" pitchFamily="18" charset="0"/>
              </a:rPr>
              <a:t>Performance Status</a:t>
            </a:r>
          </a:p>
          <a:p>
            <a:r>
              <a:rPr lang="en-US" dirty="0">
                <a:latin typeface="Century Schoolbook" panose="02040604050505020304" pitchFamily="18" charset="0"/>
              </a:rPr>
              <a:t>Comorbidities</a:t>
            </a:r>
          </a:p>
          <a:p>
            <a:r>
              <a:rPr lang="en-US" dirty="0">
                <a:latin typeface="Century Schoolbook" panose="02040604050505020304" pitchFamily="18" charset="0"/>
              </a:rPr>
              <a:t>Preparing and Planning Your Return</a:t>
            </a:r>
          </a:p>
          <a:p>
            <a:r>
              <a:rPr lang="en-US" dirty="0">
                <a:latin typeface="Century Schoolbook" panose="02040604050505020304" pitchFamily="18" charset="0"/>
              </a:rPr>
              <a:t>Talking with Colleagues</a:t>
            </a:r>
          </a:p>
          <a:p>
            <a:r>
              <a:rPr lang="en-US" dirty="0">
                <a:latin typeface="Century Schoolbook" panose="02040604050505020304" pitchFamily="18" charset="0"/>
              </a:rPr>
              <a:t>New Work/Life Balances</a:t>
            </a:r>
          </a:p>
          <a:p>
            <a:r>
              <a:rPr lang="en-US" dirty="0">
                <a:latin typeface="Century Schoolbook" panose="02040604050505020304" pitchFamily="18" charset="0"/>
              </a:rPr>
              <a:t>Finding New Hobbies and Interests</a:t>
            </a:r>
          </a:p>
          <a:p>
            <a:r>
              <a:rPr lang="en-US" dirty="0">
                <a:latin typeface="Century Schoolbook" panose="02040604050505020304" pitchFamily="18" charset="0"/>
              </a:rPr>
              <a:t>Seek Volunteer Opportunities</a:t>
            </a:r>
          </a:p>
          <a:p>
            <a:endParaRPr lang="en-US" dirty="0"/>
          </a:p>
        </p:txBody>
      </p:sp>
      <p:pic>
        <p:nvPicPr>
          <p:cNvPr id="1028" name="Picture 4" descr="http://safetyandhealthmagazine.com/ext/resources/images/safety-tips/iStock-187048979.jpg?1496677535">
            <a:extLst>
              <a:ext uri="{FF2B5EF4-FFF2-40B4-BE49-F238E27FC236}">
                <a16:creationId xmlns:a16="http://schemas.microsoft.com/office/drawing/2014/main" id="{5F566897-F146-4FEF-9099-E001237A5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017587"/>
            <a:ext cx="1981200"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07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7A8E-0F31-4541-98E2-830AA5727D05}"/>
              </a:ext>
            </a:extLst>
          </p:cNvPr>
          <p:cNvSpPr>
            <a:spLocks noGrp="1"/>
          </p:cNvSpPr>
          <p:nvPr>
            <p:ph type="title"/>
          </p:nvPr>
        </p:nvSpPr>
        <p:spPr/>
        <p:txBody>
          <a:bodyPr/>
          <a:lstStyle/>
          <a:p>
            <a:r>
              <a:rPr lang="en-US" sz="3200" b="1" dirty="0">
                <a:solidFill>
                  <a:srgbClr val="4D7620"/>
                </a:solidFill>
                <a:latin typeface="Century Schoolbook" panose="02040604050505020304" pitchFamily="18" charset="0"/>
              </a:rPr>
              <a:t>Managing Finances and Logistics</a:t>
            </a:r>
          </a:p>
        </p:txBody>
      </p:sp>
      <p:sp>
        <p:nvSpPr>
          <p:cNvPr id="3" name="Content Placeholder 2">
            <a:extLst>
              <a:ext uri="{FF2B5EF4-FFF2-40B4-BE49-F238E27FC236}">
                <a16:creationId xmlns:a16="http://schemas.microsoft.com/office/drawing/2014/main" id="{0CB028F7-9BFE-46A4-AAA4-123C4B459D97}"/>
              </a:ext>
            </a:extLst>
          </p:cNvPr>
          <p:cNvSpPr>
            <a:spLocks noGrp="1"/>
          </p:cNvSpPr>
          <p:nvPr>
            <p:ph idx="1"/>
          </p:nvPr>
        </p:nvSpPr>
        <p:spPr>
          <a:xfrm>
            <a:off x="1752600" y="990600"/>
            <a:ext cx="7239000" cy="5257800"/>
          </a:xfrm>
        </p:spPr>
        <p:txBody>
          <a:bodyPr/>
          <a:lstStyle/>
          <a:p>
            <a:r>
              <a:rPr lang="en-US" sz="3400" dirty="0">
                <a:latin typeface="Century Schoolbook" panose="02040604050505020304" pitchFamily="18" charset="0"/>
              </a:rPr>
              <a:t>Financial Stress</a:t>
            </a:r>
          </a:p>
          <a:p>
            <a:pPr lvl="1"/>
            <a:r>
              <a:rPr lang="en-US" sz="3400" dirty="0">
                <a:latin typeface="Century Schoolbook" panose="02040604050505020304" pitchFamily="18" charset="0"/>
              </a:rPr>
              <a:t>Financial Assistance Resources</a:t>
            </a:r>
          </a:p>
          <a:p>
            <a:pPr lvl="1"/>
            <a:r>
              <a:rPr lang="en-US" sz="3400" dirty="0">
                <a:latin typeface="Century Schoolbook" panose="02040604050505020304" pitchFamily="18" charset="0"/>
              </a:rPr>
              <a:t>Creditors</a:t>
            </a:r>
          </a:p>
          <a:p>
            <a:r>
              <a:rPr lang="en-US" sz="3400" dirty="0">
                <a:latin typeface="Century Schoolbook" panose="02040604050505020304" pitchFamily="18" charset="0"/>
              </a:rPr>
              <a:t>Insurance</a:t>
            </a:r>
          </a:p>
          <a:p>
            <a:r>
              <a:rPr lang="en-US" sz="3400" dirty="0">
                <a:latin typeface="Century Schoolbook" panose="02040604050505020304" pitchFamily="18" charset="0"/>
              </a:rPr>
              <a:t>Disability</a:t>
            </a:r>
          </a:p>
          <a:p>
            <a:r>
              <a:rPr lang="en-US" sz="3400" dirty="0">
                <a:latin typeface="Century Schoolbook" panose="02040604050505020304" pitchFamily="18" charset="0"/>
              </a:rPr>
              <a:t>Advance Directives</a:t>
            </a:r>
          </a:p>
          <a:p>
            <a:endParaRPr lang="en-US" dirty="0"/>
          </a:p>
        </p:txBody>
      </p:sp>
      <p:pic>
        <p:nvPicPr>
          <p:cNvPr id="4" name="Picture 3">
            <a:extLst>
              <a:ext uri="{FF2B5EF4-FFF2-40B4-BE49-F238E27FC236}">
                <a16:creationId xmlns:a16="http://schemas.microsoft.com/office/drawing/2014/main" id="{D22B6093-F088-4D5F-9E9D-8C25830E33B1}"/>
              </a:ext>
            </a:extLst>
          </p:cNvPr>
          <p:cNvPicPr>
            <a:picLocks noChangeAspect="1"/>
          </p:cNvPicPr>
          <p:nvPr/>
        </p:nvPicPr>
        <p:blipFill>
          <a:blip r:embed="rId3"/>
          <a:stretch>
            <a:fillRect/>
          </a:stretch>
        </p:blipFill>
        <p:spPr>
          <a:xfrm>
            <a:off x="6019800" y="2667000"/>
            <a:ext cx="2305050" cy="1536700"/>
          </a:xfrm>
          <a:prstGeom prst="rect">
            <a:avLst/>
          </a:prstGeom>
        </p:spPr>
      </p:pic>
    </p:spTree>
    <p:extLst>
      <p:ext uri="{BB962C8B-B14F-4D97-AF65-F5344CB8AC3E}">
        <p14:creationId xmlns:p14="http://schemas.microsoft.com/office/powerpoint/2010/main" val="2102829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F59B3-BF57-4459-B9A4-C945FB4AFC59}"/>
              </a:ext>
            </a:extLst>
          </p:cNvPr>
          <p:cNvSpPr>
            <a:spLocks noGrp="1"/>
          </p:cNvSpPr>
          <p:nvPr>
            <p:ph type="title"/>
          </p:nvPr>
        </p:nvSpPr>
        <p:spPr/>
        <p:txBody>
          <a:bodyPr/>
          <a:lstStyle/>
          <a:p>
            <a:r>
              <a:rPr lang="en-US" dirty="0">
                <a:solidFill>
                  <a:srgbClr val="4D7620"/>
                </a:solidFill>
                <a:latin typeface="Century Schoolbook" panose="02040604050505020304" pitchFamily="18" charset="0"/>
              </a:rPr>
              <a:t>Relationships After Treatment</a:t>
            </a:r>
          </a:p>
        </p:txBody>
      </p:sp>
      <p:sp>
        <p:nvSpPr>
          <p:cNvPr id="3" name="Content Placeholder 2">
            <a:extLst>
              <a:ext uri="{FF2B5EF4-FFF2-40B4-BE49-F238E27FC236}">
                <a16:creationId xmlns:a16="http://schemas.microsoft.com/office/drawing/2014/main" id="{D63705CC-5CD2-4AF7-8C88-E21BE4B712E3}"/>
              </a:ext>
            </a:extLst>
          </p:cNvPr>
          <p:cNvSpPr>
            <a:spLocks noGrp="1"/>
          </p:cNvSpPr>
          <p:nvPr>
            <p:ph idx="1"/>
          </p:nvPr>
        </p:nvSpPr>
        <p:spPr>
          <a:xfrm>
            <a:off x="1752600" y="838200"/>
            <a:ext cx="6324600" cy="4648200"/>
          </a:xfrm>
        </p:spPr>
        <p:txBody>
          <a:bodyPr/>
          <a:lstStyle/>
          <a:p>
            <a:r>
              <a:rPr lang="en-US" dirty="0">
                <a:latin typeface="Century Schoolbook" panose="02040604050505020304" pitchFamily="18" charset="0"/>
              </a:rPr>
              <a:t>Spouse/Partner</a:t>
            </a:r>
          </a:p>
          <a:p>
            <a:r>
              <a:rPr lang="en-US" dirty="0">
                <a:latin typeface="Century Schoolbook" panose="02040604050505020304" pitchFamily="18" charset="0"/>
              </a:rPr>
              <a:t>Dating</a:t>
            </a:r>
          </a:p>
          <a:p>
            <a:r>
              <a:rPr lang="en-US" dirty="0">
                <a:latin typeface="Century Schoolbook" panose="02040604050505020304" pitchFamily="18" charset="0"/>
              </a:rPr>
              <a:t>Adult Children</a:t>
            </a:r>
          </a:p>
          <a:p>
            <a:r>
              <a:rPr lang="en-US" dirty="0">
                <a:latin typeface="Century Schoolbook" panose="02040604050505020304" pitchFamily="18" charset="0"/>
              </a:rPr>
              <a:t>Younger Children</a:t>
            </a:r>
          </a:p>
          <a:p>
            <a:r>
              <a:rPr lang="en-US" dirty="0">
                <a:latin typeface="Century Schoolbook" panose="02040604050505020304" pitchFamily="18" charset="0"/>
              </a:rPr>
              <a:t>Friends who                   were there</a:t>
            </a:r>
          </a:p>
          <a:p>
            <a:r>
              <a:rPr lang="en-US" dirty="0">
                <a:latin typeface="Century Schoolbook" panose="02040604050505020304" pitchFamily="18" charset="0"/>
              </a:rPr>
              <a:t>Friends who weren’t</a:t>
            </a:r>
          </a:p>
          <a:p>
            <a:r>
              <a:rPr lang="en-US" dirty="0">
                <a:latin typeface="Century Schoolbook" panose="02040604050505020304" pitchFamily="18" charset="0"/>
              </a:rPr>
              <a:t>Colleagues</a:t>
            </a:r>
          </a:p>
          <a:p>
            <a:r>
              <a:rPr lang="en-US" dirty="0">
                <a:latin typeface="Century Schoolbook" panose="02040604050505020304" pitchFamily="18" charset="0"/>
              </a:rPr>
              <a:t>Acquaintances</a:t>
            </a:r>
          </a:p>
        </p:txBody>
      </p:sp>
      <p:pic>
        <p:nvPicPr>
          <p:cNvPr id="2050" name="Picture 2" descr="Advice for the Elderly in Relationships in Victoria, BC">
            <a:extLst>
              <a:ext uri="{FF2B5EF4-FFF2-40B4-BE49-F238E27FC236}">
                <a16:creationId xmlns:a16="http://schemas.microsoft.com/office/drawing/2014/main" id="{88CEB5F4-3219-40E1-81B0-1749FFFE4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143" y="990600"/>
            <a:ext cx="2728913"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result for African American mother and adult child">
            <a:extLst>
              <a:ext uri="{FF2B5EF4-FFF2-40B4-BE49-F238E27FC236}">
                <a16:creationId xmlns:a16="http://schemas.microsoft.com/office/drawing/2014/main" id="{347A545C-1A4F-4D5C-81DA-A203321377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9177" y="4652962"/>
            <a:ext cx="218135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friends cancer support">
            <a:extLst>
              <a:ext uri="{FF2B5EF4-FFF2-40B4-BE49-F238E27FC236}">
                <a16:creationId xmlns:a16="http://schemas.microsoft.com/office/drawing/2014/main" id="{442B003B-43E1-4C2A-A524-83FC9FF8D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3143827"/>
            <a:ext cx="1614487" cy="1215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67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Healthy Boundaries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b="0" dirty="0">
                <a:solidFill>
                  <a:srgbClr val="000000"/>
                </a:solidFill>
                <a:latin typeface="Century Schoolbook" panose="02040604050505020304" pitchFamily="18" charset="0"/>
              </a:rPr>
              <a:t>You have a right to                 personal boundaries</a:t>
            </a:r>
          </a:p>
          <a:p>
            <a:pPr>
              <a:buFont typeface="Wingdings" panose="05000000000000000000" pitchFamily="2" charset="2"/>
              <a:buChar char="ü"/>
            </a:pPr>
            <a:r>
              <a:rPr lang="en-US" b="0" dirty="0">
                <a:solidFill>
                  <a:srgbClr val="000000"/>
                </a:solidFill>
                <a:latin typeface="Century Schoolbook" panose="02040604050505020304" pitchFamily="18" charset="0"/>
              </a:rPr>
              <a:t>Recognize that other             people's needs and feelings are not more important than your own </a:t>
            </a:r>
          </a:p>
          <a:p>
            <a:pPr>
              <a:buFont typeface="Wingdings" panose="05000000000000000000" pitchFamily="2" charset="2"/>
              <a:buChar char="ü"/>
            </a:pPr>
            <a:r>
              <a:rPr lang="en-US" b="0" dirty="0">
                <a:solidFill>
                  <a:srgbClr val="000000"/>
                </a:solidFill>
                <a:latin typeface="Century Schoolbook" panose="02040604050505020304" pitchFamily="18" charset="0"/>
              </a:rPr>
              <a:t>Learn to say no!</a:t>
            </a:r>
          </a:p>
          <a:p>
            <a:pPr>
              <a:buFont typeface="Wingdings" panose="05000000000000000000" pitchFamily="2" charset="2"/>
              <a:buChar char="ü"/>
            </a:pPr>
            <a:r>
              <a:rPr lang="en-US" b="0" dirty="0">
                <a:solidFill>
                  <a:srgbClr val="000000"/>
                </a:solidFill>
                <a:latin typeface="Century Schoolbook" panose="02040604050505020304" pitchFamily="18" charset="0"/>
              </a:rPr>
              <a:t>Identify the actions and behaviors that you find unacceptable </a:t>
            </a:r>
          </a:p>
          <a:p>
            <a:pPr>
              <a:buFont typeface="Wingdings" panose="05000000000000000000" pitchFamily="2" charset="2"/>
              <a:buChar char="ü"/>
            </a:pPr>
            <a:r>
              <a:rPr lang="en-US" b="0" dirty="0">
                <a:solidFill>
                  <a:srgbClr val="000000"/>
                </a:solidFill>
                <a:latin typeface="Century Schoolbook" panose="02040604050505020304" pitchFamily="18" charset="0"/>
              </a:rPr>
              <a:t>Trust, believe in, and be patient with yourself </a:t>
            </a:r>
          </a:p>
        </p:txBody>
      </p:sp>
      <p:pic>
        <p:nvPicPr>
          <p:cNvPr id="5" name="Picture 4">
            <a:extLst>
              <a:ext uri="{FF2B5EF4-FFF2-40B4-BE49-F238E27FC236}">
                <a16:creationId xmlns:a16="http://schemas.microsoft.com/office/drawing/2014/main" id="{AFDDF799-3847-4E83-AE91-F40827361481}"/>
              </a:ext>
            </a:extLst>
          </p:cNvPr>
          <p:cNvPicPr>
            <a:picLocks noChangeAspect="1"/>
          </p:cNvPicPr>
          <p:nvPr/>
        </p:nvPicPr>
        <p:blipFill>
          <a:blip r:embed="rId3"/>
          <a:stretch>
            <a:fillRect/>
          </a:stretch>
        </p:blipFill>
        <p:spPr>
          <a:xfrm>
            <a:off x="6272476" y="914400"/>
            <a:ext cx="2376668" cy="1600200"/>
          </a:xfrm>
          <a:prstGeom prst="rect">
            <a:avLst/>
          </a:prstGeom>
        </p:spPr>
      </p:pic>
      <p:pic>
        <p:nvPicPr>
          <p:cNvPr id="6" name="Picture 5">
            <a:extLst>
              <a:ext uri="{FF2B5EF4-FFF2-40B4-BE49-F238E27FC236}">
                <a16:creationId xmlns:a16="http://schemas.microsoft.com/office/drawing/2014/main" id="{976B36A5-8D79-43FB-8B6A-F010D891EBB9}"/>
              </a:ext>
            </a:extLst>
          </p:cNvPr>
          <p:cNvPicPr>
            <a:picLocks noChangeAspect="1"/>
          </p:cNvPicPr>
          <p:nvPr/>
        </p:nvPicPr>
        <p:blipFill>
          <a:blip r:embed="rId4"/>
          <a:stretch>
            <a:fillRect/>
          </a:stretch>
        </p:blipFill>
        <p:spPr>
          <a:xfrm>
            <a:off x="5286734" y="3429000"/>
            <a:ext cx="1010126" cy="800100"/>
          </a:xfrm>
          <a:prstGeom prst="rect">
            <a:avLst/>
          </a:prstGeom>
        </p:spPr>
      </p:pic>
    </p:spTree>
    <p:extLst>
      <p:ext uri="{BB962C8B-B14F-4D97-AF65-F5344CB8AC3E}">
        <p14:creationId xmlns:p14="http://schemas.microsoft.com/office/powerpoint/2010/main" val="2241499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696200" cy="609600"/>
          </a:xfrm>
        </p:spPr>
        <p:txBody>
          <a:bodyPr/>
          <a:lstStyle/>
          <a:p>
            <a:r>
              <a:rPr lang="en-US" sz="3200" b="1" dirty="0">
                <a:solidFill>
                  <a:srgbClr val="4D7620"/>
                </a:solidFill>
                <a:latin typeface="Century Schoolbook" panose="02040604050505020304" pitchFamily="18" charset="0"/>
              </a:rPr>
              <a:t> Tips for Taking Care of Yourself</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b="0" dirty="0">
                <a:solidFill>
                  <a:srgbClr val="000000"/>
                </a:solidFill>
                <a:latin typeface="Century Schoolbook" panose="02040604050505020304" pitchFamily="18" charset="0"/>
              </a:rPr>
              <a:t>Identify your limits</a:t>
            </a:r>
          </a:p>
          <a:p>
            <a:pPr>
              <a:buFont typeface="Wingdings" panose="05000000000000000000" pitchFamily="2" charset="2"/>
              <a:buChar char="ü"/>
            </a:pPr>
            <a:r>
              <a:rPr lang="en-US" b="0" dirty="0">
                <a:solidFill>
                  <a:srgbClr val="000000"/>
                </a:solidFill>
                <a:latin typeface="Century Schoolbook" panose="02040604050505020304" pitchFamily="18" charset="0"/>
              </a:rPr>
              <a:t>Tune into your feelings</a:t>
            </a:r>
          </a:p>
          <a:p>
            <a:pPr>
              <a:buFont typeface="Wingdings" panose="05000000000000000000" pitchFamily="2" charset="2"/>
              <a:buChar char="ü"/>
            </a:pPr>
            <a:r>
              <a:rPr lang="en-US" b="0" dirty="0">
                <a:solidFill>
                  <a:srgbClr val="000000"/>
                </a:solidFill>
                <a:latin typeface="Century Schoolbook" panose="02040604050505020304" pitchFamily="18" charset="0"/>
              </a:rPr>
              <a:t>Practice staying in the moment</a:t>
            </a:r>
          </a:p>
          <a:p>
            <a:pPr>
              <a:buFont typeface="Wingdings" panose="05000000000000000000" pitchFamily="2" charset="2"/>
              <a:buChar char="ü"/>
            </a:pPr>
            <a:r>
              <a:rPr lang="en-US" b="0" dirty="0">
                <a:solidFill>
                  <a:srgbClr val="000000"/>
                </a:solidFill>
                <a:latin typeface="Century Schoolbook" panose="02040604050505020304" pitchFamily="18" charset="0"/>
              </a:rPr>
              <a:t>Make self-care a priority</a:t>
            </a:r>
          </a:p>
          <a:p>
            <a:pPr>
              <a:buFont typeface="Wingdings" panose="05000000000000000000" pitchFamily="2" charset="2"/>
              <a:buChar char="ü"/>
            </a:pPr>
            <a:r>
              <a:rPr lang="en-US" b="0" dirty="0">
                <a:solidFill>
                  <a:srgbClr val="000000"/>
                </a:solidFill>
                <a:latin typeface="Century Schoolbook" panose="02040604050505020304" pitchFamily="18" charset="0"/>
              </a:rPr>
              <a:t>Give yourself permission</a:t>
            </a:r>
          </a:p>
          <a:p>
            <a:pPr>
              <a:buFont typeface="Wingdings" panose="05000000000000000000" pitchFamily="2" charset="2"/>
              <a:buChar char="ü"/>
            </a:pPr>
            <a:r>
              <a:rPr lang="en-US" b="0" dirty="0">
                <a:solidFill>
                  <a:srgbClr val="000000"/>
                </a:solidFill>
                <a:latin typeface="Century Schoolbook" panose="02040604050505020304" pitchFamily="18" charset="0"/>
              </a:rPr>
              <a:t>Be honest and direct</a:t>
            </a:r>
          </a:p>
          <a:p>
            <a:pPr>
              <a:buFont typeface="Wingdings" panose="05000000000000000000" pitchFamily="2" charset="2"/>
              <a:buChar char="ü"/>
            </a:pPr>
            <a:r>
              <a:rPr lang="en-US" b="0" dirty="0">
                <a:solidFill>
                  <a:srgbClr val="000000"/>
                </a:solidFill>
                <a:latin typeface="Century Schoolbook" panose="02040604050505020304" pitchFamily="18" charset="0"/>
              </a:rPr>
              <a:t>Seek support</a:t>
            </a:r>
          </a:p>
          <a:p>
            <a:pPr>
              <a:buFont typeface="Wingdings" panose="05000000000000000000" pitchFamily="2" charset="2"/>
              <a:buChar char="ü"/>
            </a:pPr>
            <a:r>
              <a:rPr lang="en-US" b="0" dirty="0">
                <a:solidFill>
                  <a:srgbClr val="000000"/>
                </a:solidFill>
                <a:latin typeface="Century Schoolbook" panose="02040604050505020304" pitchFamily="18" charset="0"/>
              </a:rPr>
              <a:t>Take baby steps and             applaud each success!</a:t>
            </a:r>
          </a:p>
          <a:p>
            <a:endParaRPr lang="en-US" dirty="0"/>
          </a:p>
        </p:txBody>
      </p:sp>
      <p:pic>
        <p:nvPicPr>
          <p:cNvPr id="4" name="Picture 3">
            <a:extLst>
              <a:ext uri="{FF2B5EF4-FFF2-40B4-BE49-F238E27FC236}">
                <a16:creationId xmlns:a16="http://schemas.microsoft.com/office/drawing/2014/main" id="{9C870F20-7D41-4AC2-8E8E-C41F77199963}"/>
              </a:ext>
            </a:extLst>
          </p:cNvPr>
          <p:cNvPicPr>
            <a:picLocks noChangeAspect="1"/>
          </p:cNvPicPr>
          <p:nvPr/>
        </p:nvPicPr>
        <p:blipFill>
          <a:blip r:embed="rId3"/>
          <a:stretch>
            <a:fillRect/>
          </a:stretch>
        </p:blipFill>
        <p:spPr>
          <a:xfrm>
            <a:off x="6553200" y="4267200"/>
            <a:ext cx="2286000" cy="1759837"/>
          </a:xfrm>
          <a:prstGeom prst="rect">
            <a:avLst/>
          </a:prstGeom>
        </p:spPr>
      </p:pic>
    </p:spTree>
    <p:extLst>
      <p:ext uri="{BB962C8B-B14F-4D97-AF65-F5344CB8AC3E}">
        <p14:creationId xmlns:p14="http://schemas.microsoft.com/office/powerpoint/2010/main" val="1968427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The End</a:t>
            </a:r>
          </a:p>
        </p:txBody>
      </p:sp>
      <p:pic>
        <p:nvPicPr>
          <p:cNvPr id="4" name="Picture 2" descr="Image result for Thanks for listening logo any questions">
            <a:extLst>
              <a:ext uri="{FF2B5EF4-FFF2-40B4-BE49-F238E27FC236}">
                <a16:creationId xmlns:a16="http://schemas.microsoft.com/office/drawing/2014/main" id="{505676B5-56E4-463E-AF85-089DAFE766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9400" y="1066800"/>
            <a:ext cx="4762500"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12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What is the New Normal?</a:t>
            </a:r>
          </a:p>
        </p:txBody>
      </p:sp>
      <p:sp>
        <p:nvSpPr>
          <p:cNvPr id="3" name="Content Placeholder 2"/>
          <p:cNvSpPr>
            <a:spLocks noGrp="1"/>
          </p:cNvSpPr>
          <p:nvPr>
            <p:ph idx="1"/>
          </p:nvPr>
        </p:nvSpPr>
        <p:spPr>
          <a:xfrm>
            <a:off x="1752600" y="1143000"/>
            <a:ext cx="7239000" cy="5410200"/>
          </a:xfrm>
        </p:spPr>
        <p:txBody>
          <a:bodyPr/>
          <a:lstStyle/>
          <a:p>
            <a:pPr marL="0" indent="0">
              <a:buNone/>
            </a:pPr>
            <a:r>
              <a:rPr lang="en-US" b="0" dirty="0">
                <a:latin typeface="Century Schoolbook" panose="02040604050505020304" pitchFamily="18" charset="0"/>
              </a:rPr>
              <a:t>“The current state of being after some dramatic change has transpired. What replaces the expected, usual, typical state after an event occurs. The new normal encourages one to deal with current situations rather than lamenting what could have been.”</a:t>
            </a:r>
          </a:p>
          <a:p>
            <a:pPr marL="0" indent="0">
              <a:buNone/>
            </a:pPr>
            <a:r>
              <a:rPr lang="en-US" b="0" dirty="0">
                <a:latin typeface="Century Schoolbook" panose="02040604050505020304" pitchFamily="18" charset="0"/>
              </a:rPr>
              <a:t>- The Urban Dictionary</a:t>
            </a:r>
            <a:endParaRPr lang="en-US" dirty="0">
              <a:latin typeface="Century Schoolbook" panose="02040604050505020304" pitchFamily="18" charset="0"/>
            </a:endParaRPr>
          </a:p>
        </p:txBody>
      </p:sp>
      <p:pic>
        <p:nvPicPr>
          <p:cNvPr id="5122" name="Picture 2" descr="Image result for new normal">
            <a:extLst>
              <a:ext uri="{FF2B5EF4-FFF2-40B4-BE49-F238E27FC236}">
                <a16:creationId xmlns:a16="http://schemas.microsoft.com/office/drawing/2014/main" id="{C8F491E0-7B0F-47F7-9F4B-825CFA794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724400"/>
            <a:ext cx="2076450" cy="120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1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D7620"/>
                </a:solidFill>
                <a:latin typeface="Century Schoolbook" panose="02040604050505020304" pitchFamily="18" charset="0"/>
              </a:rPr>
              <a:t>The “New” Normal</a:t>
            </a:r>
          </a:p>
        </p:txBody>
      </p:sp>
      <p:sp>
        <p:nvSpPr>
          <p:cNvPr id="3" name="Content Placeholder 2"/>
          <p:cNvSpPr>
            <a:spLocks noGrp="1"/>
          </p:cNvSpPr>
          <p:nvPr>
            <p:ph idx="1"/>
          </p:nvPr>
        </p:nvSpPr>
        <p:spPr/>
        <p:txBody>
          <a:bodyPr/>
          <a:lstStyle/>
          <a:p>
            <a:pPr marL="0" indent="0">
              <a:buNone/>
            </a:pPr>
            <a:r>
              <a:rPr lang="en-US" b="0" dirty="0">
                <a:latin typeface="Century Schoolbook" panose="02040604050505020304" pitchFamily="18" charset="0"/>
              </a:rPr>
              <a:t>"It </a:t>
            </a:r>
            <a:r>
              <a:rPr lang="en-US" b="0" dirty="0" err="1">
                <a:latin typeface="Century Schoolbook" panose="02040604050505020304" pitchFamily="18" charset="0"/>
              </a:rPr>
              <a:t>ain't</a:t>
            </a:r>
            <a:r>
              <a:rPr lang="en-US" b="0" dirty="0">
                <a:latin typeface="Century Schoolbook" panose="02040604050505020304" pitchFamily="18" charset="0"/>
              </a:rPr>
              <a:t> over 'til it's over," but with cancer, you discover that it's not even over when it's over</a:t>
            </a:r>
          </a:p>
          <a:p>
            <a:pPr lvl="1"/>
            <a:r>
              <a:rPr lang="en-US" b="0" dirty="0">
                <a:latin typeface="Century Schoolbook" panose="02040604050505020304" pitchFamily="18" charset="0"/>
              </a:rPr>
              <a:t>When therapy stops, the effects don’t stop immediately</a:t>
            </a:r>
          </a:p>
          <a:p>
            <a:pPr lvl="1"/>
            <a:r>
              <a:rPr lang="en-US" b="0" dirty="0">
                <a:latin typeface="Century Schoolbook" panose="02040604050505020304" pitchFamily="18" charset="0"/>
              </a:rPr>
              <a:t>Treatment is over, but you may not be able to jump back into </a:t>
            </a:r>
          </a:p>
          <a:p>
            <a:pPr marL="457200" lvl="1" indent="0">
              <a:buNone/>
            </a:pPr>
            <a:r>
              <a:rPr lang="en-US" b="0" dirty="0">
                <a:latin typeface="Century Schoolbook" panose="02040604050505020304" pitchFamily="18" charset="0"/>
              </a:rPr>
              <a:t>   your old routine</a:t>
            </a:r>
          </a:p>
          <a:p>
            <a:pPr lvl="1"/>
            <a:r>
              <a:rPr lang="en-US" b="0" dirty="0">
                <a:latin typeface="Century Schoolbook" panose="02040604050505020304" pitchFamily="18" charset="0"/>
              </a:rPr>
              <a:t>You may not WANT to!</a:t>
            </a:r>
          </a:p>
          <a:p>
            <a:pPr lvl="1"/>
            <a:r>
              <a:rPr lang="en-US" b="0" dirty="0">
                <a:latin typeface="Century Schoolbook" panose="02040604050505020304" pitchFamily="18" charset="0"/>
              </a:rPr>
              <a:t>And your regular medical             team is not as constant by your side</a:t>
            </a:r>
          </a:p>
          <a:p>
            <a:pPr marL="0" indent="0">
              <a:buNone/>
            </a:pPr>
            <a:endParaRPr lang="en-US" dirty="0">
              <a:latin typeface="Century Schoolbook" panose="02040604050505020304" pitchFamily="18" charset="0"/>
            </a:endParaRPr>
          </a:p>
        </p:txBody>
      </p:sp>
      <p:sp>
        <p:nvSpPr>
          <p:cNvPr id="4" name="AutoShape 2" descr="Image result for trying to jump">
            <a:extLst>
              <a:ext uri="{FF2B5EF4-FFF2-40B4-BE49-F238E27FC236}">
                <a16:creationId xmlns:a16="http://schemas.microsoft.com/office/drawing/2014/main" id="{C9C320FF-DC38-4383-A9CA-87483C42C3E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Image result for trying to jump">
            <a:extLst>
              <a:ext uri="{FF2B5EF4-FFF2-40B4-BE49-F238E27FC236}">
                <a16:creationId xmlns:a16="http://schemas.microsoft.com/office/drawing/2014/main" id="{4BFDDF65-3475-4DB0-84E3-8A81B45BF8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86200"/>
            <a:ext cx="1687512" cy="172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274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696200" cy="609600"/>
          </a:xfrm>
        </p:spPr>
        <p:txBody>
          <a:bodyPr/>
          <a:lstStyle/>
          <a:p>
            <a:r>
              <a:rPr lang="en-US" sz="3600" b="1" dirty="0">
                <a:solidFill>
                  <a:srgbClr val="4D7620"/>
                </a:solidFill>
                <a:latin typeface="Century Schoolbook" panose="02040604050505020304" pitchFamily="18" charset="0"/>
              </a:rPr>
              <a:t>Adjusting to the “New” Normal</a:t>
            </a:r>
          </a:p>
        </p:txBody>
      </p:sp>
      <p:sp>
        <p:nvSpPr>
          <p:cNvPr id="3" name="Content Placeholder 2"/>
          <p:cNvSpPr>
            <a:spLocks noGrp="1"/>
          </p:cNvSpPr>
          <p:nvPr>
            <p:ph idx="1"/>
          </p:nvPr>
        </p:nvSpPr>
        <p:spPr>
          <a:xfrm>
            <a:off x="1752600" y="838200"/>
            <a:ext cx="7239000" cy="5791200"/>
          </a:xfrm>
        </p:spPr>
        <p:txBody>
          <a:bodyPr/>
          <a:lstStyle/>
          <a:p>
            <a:pPr>
              <a:buFont typeface="Wingdings" panose="05000000000000000000" pitchFamily="2" charset="2"/>
              <a:buChar char="ü"/>
            </a:pPr>
            <a:r>
              <a:rPr lang="en-US" b="0" dirty="0">
                <a:latin typeface="Century Schoolbook" panose="02040604050505020304" pitchFamily="18" charset="0"/>
              </a:rPr>
              <a:t>Manage your expectations</a:t>
            </a:r>
          </a:p>
          <a:p>
            <a:pPr>
              <a:buFont typeface="Wingdings" panose="05000000000000000000" pitchFamily="2" charset="2"/>
              <a:buChar char="ü"/>
            </a:pPr>
            <a:r>
              <a:rPr lang="en-US" b="0" dirty="0">
                <a:latin typeface="Century Schoolbook" panose="02040604050505020304" pitchFamily="18" charset="0"/>
              </a:rPr>
              <a:t>Decrease the stress and the pressure on you in whatever ways you can</a:t>
            </a:r>
          </a:p>
          <a:p>
            <a:pPr>
              <a:buFont typeface="Wingdings" panose="05000000000000000000" pitchFamily="2" charset="2"/>
              <a:buChar char="ü"/>
            </a:pPr>
            <a:r>
              <a:rPr lang="en-US" b="0" dirty="0">
                <a:latin typeface="Century Schoolbook" panose="02040604050505020304" pitchFamily="18" charset="0"/>
              </a:rPr>
              <a:t>There are a lot of decisions you can make to take charge                        of how your life goes                     while you're in this               recovery process</a:t>
            </a:r>
            <a:endParaRPr lang="en-US" dirty="0">
              <a:latin typeface="Century Schoolbook" panose="02040604050505020304" pitchFamily="18" charset="0"/>
            </a:endParaRPr>
          </a:p>
        </p:txBody>
      </p:sp>
      <p:pic>
        <p:nvPicPr>
          <p:cNvPr id="7170" name="Picture 2" descr="Image result for taking baby steps">
            <a:extLst>
              <a:ext uri="{FF2B5EF4-FFF2-40B4-BE49-F238E27FC236}">
                <a16:creationId xmlns:a16="http://schemas.microsoft.com/office/drawing/2014/main" id="{C881C3E6-108E-472B-95C5-A954979B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581400"/>
            <a:ext cx="2362200" cy="245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02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b="1" dirty="0">
                <a:solidFill>
                  <a:srgbClr val="4D7620"/>
                </a:solidFill>
                <a:latin typeface="Century Schoolbook" panose="02040604050505020304" pitchFamily="18" charset="0"/>
              </a:rPr>
              <a:t>MEDICAL FOLLOW UP - WHAT TO EXPECT</a:t>
            </a:r>
          </a:p>
        </p:txBody>
      </p:sp>
      <p:sp>
        <p:nvSpPr>
          <p:cNvPr id="3" name="Content Placeholder 2"/>
          <p:cNvSpPr>
            <a:spLocks noGrp="1"/>
          </p:cNvSpPr>
          <p:nvPr>
            <p:ph idx="1"/>
          </p:nvPr>
        </p:nvSpPr>
        <p:spPr/>
        <p:txBody>
          <a:bodyPr/>
          <a:lstStyle/>
          <a:p>
            <a:pPr marL="0" indent="0">
              <a:buNone/>
            </a:pPr>
            <a:r>
              <a:rPr lang="en-US" dirty="0">
                <a:latin typeface="Century Schoolbook" panose="02040604050505020304" pitchFamily="18" charset="0"/>
              </a:rPr>
              <a:t>Who will be my doctor after treatment?</a:t>
            </a:r>
          </a:p>
          <a:p>
            <a:r>
              <a:rPr lang="en-US" dirty="0">
                <a:solidFill>
                  <a:schemeClr val="accent2">
                    <a:lumMod val="25000"/>
                  </a:schemeClr>
                </a:solidFill>
                <a:latin typeface="Century Schoolbook" panose="02040604050505020304" pitchFamily="18" charset="0"/>
              </a:rPr>
              <a:t>Oncologist</a:t>
            </a:r>
          </a:p>
          <a:p>
            <a:r>
              <a:rPr lang="en-US" dirty="0">
                <a:solidFill>
                  <a:schemeClr val="accent2">
                    <a:lumMod val="25000"/>
                  </a:schemeClr>
                </a:solidFill>
                <a:latin typeface="Century Schoolbook" panose="02040604050505020304" pitchFamily="18" charset="0"/>
              </a:rPr>
              <a:t>Surgeon</a:t>
            </a:r>
          </a:p>
          <a:p>
            <a:r>
              <a:rPr lang="en-US" dirty="0">
                <a:solidFill>
                  <a:schemeClr val="accent2">
                    <a:lumMod val="25000"/>
                  </a:schemeClr>
                </a:solidFill>
                <a:latin typeface="Century Schoolbook" panose="02040604050505020304" pitchFamily="18" charset="0"/>
              </a:rPr>
              <a:t>Dermatologist</a:t>
            </a:r>
          </a:p>
          <a:p>
            <a:r>
              <a:rPr lang="en-US" dirty="0">
                <a:solidFill>
                  <a:schemeClr val="accent2">
                    <a:lumMod val="25000"/>
                  </a:schemeClr>
                </a:solidFill>
                <a:latin typeface="Century Schoolbook" panose="02040604050505020304" pitchFamily="18" charset="0"/>
              </a:rPr>
              <a:t>Urologist</a:t>
            </a:r>
          </a:p>
          <a:p>
            <a:r>
              <a:rPr lang="en-US">
                <a:solidFill>
                  <a:schemeClr val="accent2">
                    <a:lumMod val="25000"/>
                  </a:schemeClr>
                </a:solidFill>
                <a:latin typeface="Century Schoolbook"/>
              </a:rPr>
              <a:t>Gastroenterologist</a:t>
            </a:r>
            <a:endParaRPr lang="en-US" dirty="0">
              <a:solidFill>
                <a:schemeClr val="accent2">
                  <a:lumMod val="25000"/>
                </a:schemeClr>
              </a:solidFill>
              <a:latin typeface="Century Schoolbook" panose="02040604050505020304" pitchFamily="18" charset="0"/>
            </a:endParaRPr>
          </a:p>
          <a:p>
            <a:r>
              <a:rPr lang="en-US" dirty="0">
                <a:solidFill>
                  <a:schemeClr val="accent2">
                    <a:lumMod val="25000"/>
                  </a:schemeClr>
                </a:solidFill>
                <a:latin typeface="Century Schoolbook" panose="02040604050505020304" pitchFamily="18" charset="0"/>
              </a:rPr>
              <a:t>Bone Marrow Transplant MD</a:t>
            </a:r>
          </a:p>
          <a:p>
            <a:r>
              <a:rPr lang="en-US" dirty="0">
                <a:solidFill>
                  <a:schemeClr val="accent2">
                    <a:lumMod val="25000"/>
                  </a:schemeClr>
                </a:solidFill>
                <a:latin typeface="Century Schoolbook" panose="02040604050505020304" pitchFamily="18" charset="0"/>
              </a:rPr>
              <a:t>Radiation Oncologist</a:t>
            </a:r>
            <a:br>
              <a:rPr lang="en-US" dirty="0"/>
            </a:br>
            <a:endParaRPr lang="en-US" dirty="0"/>
          </a:p>
        </p:txBody>
      </p:sp>
      <p:pic>
        <p:nvPicPr>
          <p:cNvPr id="10244" name="Picture 4" descr="Image result for female doctor">
            <a:extLst>
              <a:ext uri="{FF2B5EF4-FFF2-40B4-BE49-F238E27FC236}">
                <a16:creationId xmlns:a16="http://schemas.microsoft.com/office/drawing/2014/main" id="{88E4F466-3545-47CA-9FB2-0507393A5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318" y="1524000"/>
            <a:ext cx="3448414"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120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4D7620"/>
                </a:solidFill>
                <a:latin typeface="Century Schoolbook" panose="02040604050505020304" pitchFamily="18" charset="0"/>
              </a:rPr>
              <a:t>MEDICAL FOLLOW UP - Recurrence</a:t>
            </a:r>
          </a:p>
        </p:txBody>
      </p:sp>
      <p:sp>
        <p:nvSpPr>
          <p:cNvPr id="3" name="Content Placeholder 2"/>
          <p:cNvSpPr>
            <a:spLocks noGrp="1"/>
          </p:cNvSpPr>
          <p:nvPr>
            <p:ph idx="1"/>
          </p:nvPr>
        </p:nvSpPr>
        <p:spPr/>
        <p:txBody>
          <a:bodyPr/>
          <a:lstStyle/>
          <a:p>
            <a:r>
              <a:rPr lang="en-US" b="0" dirty="0">
                <a:latin typeface="Century Schoolbook" panose="02040604050505020304" pitchFamily="18" charset="0"/>
              </a:rPr>
              <a:t>How likely is the cancer to return?</a:t>
            </a:r>
          </a:p>
          <a:p>
            <a:r>
              <a:rPr lang="en-US" b="0" dirty="0">
                <a:latin typeface="Century Schoolbook" panose="02040604050505020304" pitchFamily="18" charset="0"/>
              </a:rPr>
              <a:t>What is my schedule for F/U?</a:t>
            </a:r>
          </a:p>
          <a:p>
            <a:r>
              <a:rPr lang="en-US" b="0" dirty="0">
                <a:latin typeface="Century Schoolbook" panose="02040604050505020304" pitchFamily="18" charset="0"/>
              </a:rPr>
              <a:t>What testing do I need?</a:t>
            </a:r>
          </a:p>
          <a:p>
            <a:r>
              <a:rPr lang="en-US" b="0" dirty="0">
                <a:latin typeface="Century Schoolbook" panose="02040604050505020304" pitchFamily="18" charset="0"/>
              </a:rPr>
              <a:t>What are the benefits and risks of testing?</a:t>
            </a:r>
          </a:p>
          <a:p>
            <a:r>
              <a:rPr lang="en-US" b="0" dirty="0">
                <a:latin typeface="Century Schoolbook"/>
              </a:rPr>
              <a:t>How do I lower the risk of recurrence?</a:t>
            </a:r>
          </a:p>
          <a:p>
            <a:r>
              <a:rPr lang="en-US" b="0" dirty="0">
                <a:latin typeface="Century Schoolbook" panose="02040604050505020304" pitchFamily="18" charset="0"/>
              </a:rPr>
              <a:t>What should I report right away and what can wait?</a:t>
            </a:r>
          </a:p>
          <a:p>
            <a:endParaRPr lang="en-US" b="0" dirty="0">
              <a:latin typeface="Century Schoolbook" panose="02040604050505020304" pitchFamily="18" charset="0"/>
            </a:endParaRPr>
          </a:p>
        </p:txBody>
      </p:sp>
    </p:spTree>
    <p:extLst>
      <p:ext uri="{BB962C8B-B14F-4D97-AF65-F5344CB8AC3E}">
        <p14:creationId xmlns:p14="http://schemas.microsoft.com/office/powerpoint/2010/main" val="3870467441"/>
      </p:ext>
    </p:extLst>
  </p:cSld>
  <p:clrMapOvr>
    <a:masterClrMapping/>
  </p:clrMapOvr>
</p:sld>
</file>

<file path=ppt/theme/theme1.xml><?xml version="1.0" encoding="utf-8"?>
<a:theme xmlns:a="http://schemas.openxmlformats.org/drawingml/2006/main" name="Botanical extract design template">
  <a:themeElements>
    <a:clrScheme name="Office Theme 7">
      <a:dk1>
        <a:srgbClr val="82979A"/>
      </a:dk1>
      <a:lt1>
        <a:srgbClr val="FFFFFF"/>
      </a:lt1>
      <a:dk2>
        <a:srgbClr val="FF5BAD"/>
      </a:dk2>
      <a:lt2>
        <a:srgbClr val="808080"/>
      </a:lt2>
      <a:accent1>
        <a:srgbClr val="3399FF"/>
      </a:accent1>
      <a:accent2>
        <a:srgbClr val="99FFCC"/>
      </a:accent2>
      <a:accent3>
        <a:srgbClr val="FFFFFF"/>
      </a:accent3>
      <a:accent4>
        <a:srgbClr val="6E8083"/>
      </a:accent4>
      <a:accent5>
        <a:srgbClr val="ADCAFF"/>
      </a:accent5>
      <a:accent6>
        <a:srgbClr val="8AE7B9"/>
      </a:accent6>
      <a:hlink>
        <a:srgbClr val="CC00CC"/>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82979A"/>
        </a:dk1>
        <a:lt1>
          <a:srgbClr val="FFFFFF"/>
        </a:lt1>
        <a:dk2>
          <a:srgbClr val="FF5BAD"/>
        </a:dk2>
        <a:lt2>
          <a:srgbClr val="808080"/>
        </a:lt2>
        <a:accent1>
          <a:srgbClr val="3399FF"/>
        </a:accent1>
        <a:accent2>
          <a:srgbClr val="99FFCC"/>
        </a:accent2>
        <a:accent3>
          <a:srgbClr val="FFFFFF"/>
        </a:accent3>
        <a:accent4>
          <a:srgbClr val="6E8083"/>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7">
    <a:dk1>
      <a:srgbClr val="82979A"/>
    </a:dk1>
    <a:lt1>
      <a:srgbClr val="FFFFFF"/>
    </a:lt1>
    <a:dk2>
      <a:srgbClr val="FF5BAD"/>
    </a:dk2>
    <a:lt2>
      <a:srgbClr val="808080"/>
    </a:lt2>
    <a:accent1>
      <a:srgbClr val="3399FF"/>
    </a:accent1>
    <a:accent2>
      <a:srgbClr val="99FFCC"/>
    </a:accent2>
    <a:accent3>
      <a:srgbClr val="FFFFFF"/>
    </a:accent3>
    <a:accent4>
      <a:srgbClr val="6E8083"/>
    </a:accent4>
    <a:accent5>
      <a:srgbClr val="ADCAFF"/>
    </a:accent5>
    <a:accent6>
      <a:srgbClr val="8AE7B9"/>
    </a:accent6>
    <a:hlink>
      <a:srgbClr val="CC00CC"/>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0F9BA96-AD61-47DA-AE7E-33380B1320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4552</TotalTime>
  <Words>2826</Words>
  <Application>Microsoft Office PowerPoint</Application>
  <PresentationFormat>On-screen Show (4:3)</PresentationFormat>
  <Paragraphs>419</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Century Schoolbook</vt:lpstr>
      <vt:lpstr>Google Sans</vt:lpstr>
      <vt:lpstr>Wingdings</vt:lpstr>
      <vt:lpstr>Botanical extract design template</vt:lpstr>
      <vt:lpstr>Survivorship:  The “New” Normal</vt:lpstr>
      <vt:lpstr>Introductions</vt:lpstr>
      <vt:lpstr>Today’s Agenda</vt:lpstr>
      <vt:lpstr>What is Survivorship?  </vt:lpstr>
      <vt:lpstr>What is the New Normal?</vt:lpstr>
      <vt:lpstr>The “New” Normal</vt:lpstr>
      <vt:lpstr>Adjusting to the “New” Normal</vt:lpstr>
      <vt:lpstr>MEDICAL FOLLOW UP - WHAT TO EXPECT</vt:lpstr>
      <vt:lpstr>MEDICAL FOLLOW UP - Recurrence</vt:lpstr>
      <vt:lpstr>Fear of Recurrence</vt:lpstr>
      <vt:lpstr>Coping with Fear of Recurrence</vt:lpstr>
      <vt:lpstr>Treatment Summary &amp; Survivorship Care Plan</vt:lpstr>
      <vt:lpstr>After Effects - HAIR</vt:lpstr>
      <vt:lpstr>After Effects – SKIN </vt:lpstr>
      <vt:lpstr>After Effects - NAILS</vt:lpstr>
      <vt:lpstr>After Effects – MUCOSAL AND DENTAL</vt:lpstr>
      <vt:lpstr>After Effects - GI</vt:lpstr>
      <vt:lpstr>LONG TERM SIDE EFFECTS - CIPN</vt:lpstr>
      <vt:lpstr>Long term side effect - CIPN</vt:lpstr>
      <vt:lpstr>After effect - Chemo Brain/Cancer Fog</vt:lpstr>
      <vt:lpstr>Chemo Brain</vt:lpstr>
      <vt:lpstr>AFTER EFFECT CHEMO BRAIN</vt:lpstr>
      <vt:lpstr>Symptoms of Chemo Brain</vt:lpstr>
      <vt:lpstr>Coping Strategies – Chemo Brain</vt:lpstr>
      <vt:lpstr>AFTER EFFECT - MENOPAUSE ANDROPAUSE</vt:lpstr>
      <vt:lpstr>AFTER EFFECT - MENOPAUSE</vt:lpstr>
      <vt:lpstr>AFTER EFFECT - ANDROPAUSE</vt:lpstr>
      <vt:lpstr>Coping with &amp; treating sexual challenges</vt:lpstr>
      <vt:lpstr>Body Image and Self-Esteem</vt:lpstr>
      <vt:lpstr>Body Image and Self-Esteem</vt:lpstr>
      <vt:lpstr>Long Term Side Effect</vt:lpstr>
      <vt:lpstr>LONG TERM CONSEQUENCES OF TREATMENT</vt:lpstr>
      <vt:lpstr>“I am so tired!!”</vt:lpstr>
      <vt:lpstr>FATIGUE</vt:lpstr>
      <vt:lpstr>FATIGUE - CAUSES</vt:lpstr>
      <vt:lpstr>FATIGUE - HOW TO MANAGE</vt:lpstr>
      <vt:lpstr>Anxiety and Depression</vt:lpstr>
      <vt:lpstr>Treating Anxiety or Depression</vt:lpstr>
      <vt:lpstr>Managing Sleep</vt:lpstr>
      <vt:lpstr>Managing Sleep</vt:lpstr>
      <vt:lpstr>STAY HEALTHY</vt:lpstr>
      <vt:lpstr>Returning to Work and Leisure Activities</vt:lpstr>
      <vt:lpstr>Managing Finances and Logistics</vt:lpstr>
      <vt:lpstr>Relationships After Treatment</vt:lpstr>
      <vt:lpstr>Healthy Boundaries</vt:lpstr>
      <vt:lpstr> Tips for Taking Care of Yourself</vt:lpstr>
      <vt:lpstr>The End</vt:lpstr>
    </vt:vector>
  </TitlesOfParts>
  <Company>Sharp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Survivorship:  The “New” Normal</dc:title>
  <dc:creator>Linda Hutkin Slade</dc:creator>
  <cp:lastModifiedBy>Erika R Glen</cp:lastModifiedBy>
  <cp:revision>162</cp:revision>
  <cp:lastPrinted>2025-05-20T19:09:43Z</cp:lastPrinted>
  <dcterms:created xsi:type="dcterms:W3CDTF">2015-03-31T17:58:58Z</dcterms:created>
  <dcterms:modified xsi:type="dcterms:W3CDTF">2025-05-21T19:56:23Z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TC010900201033</vt:lpwstr>
  </property>
</Properties>
</file>